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78" r:id="rId2"/>
  </p:sldIdLst>
  <p:sldSz cx="43891200" cy="32918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userDrawn="1">
          <p15:clr>
            <a:srgbClr val="A4A3A4"/>
          </p15:clr>
        </p15:guide>
        <p15:guide id="2" pos="1382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6699"/>
    <a:srgbClr val="FFFAEB"/>
    <a:srgbClr val="FF99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03" autoAdjust="0"/>
    <p:restoredTop sz="95658" autoAdjust="0"/>
  </p:normalViewPr>
  <p:slideViewPr>
    <p:cSldViewPr snapToGrid="0">
      <p:cViewPr varScale="1">
        <p:scale>
          <a:sx n="20" d="100"/>
          <a:sy n="20" d="100"/>
        </p:scale>
        <p:origin x="897" y="90"/>
      </p:cViewPr>
      <p:guideLst>
        <p:guide orient="horz" pos="10368"/>
        <p:guide pos="1382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2.png>
</file>

<file path=ppt/media/image3.jpg>
</file>

<file path=ppt/media/image4.jpeg>
</file>

<file path=ppt/media/image5.png>
</file>

<file path=ppt/media/image6.t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7DE106C-9C37-4BDF-90F1-2F1A65F94737}" type="datetimeFigureOut">
              <a:rPr lang="en-US" smtClean="0"/>
              <a:t>8/24/2022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DBAE211-AFC9-4BD2-AD9F-EC0DE73F871B}" type="slidenum">
              <a:rPr lang="en-US" smtClean="0"/>
              <a:t>‹#›</a:t>
            </a:fld>
            <a:endParaRPr lang="en-US"/>
          </a:p>
        </p:txBody>
      </p:sp>
    </p:spTree>
    <p:extLst>
      <p:ext uri="{BB962C8B-B14F-4D97-AF65-F5344CB8AC3E}">
        <p14:creationId xmlns:p14="http://schemas.microsoft.com/office/powerpoint/2010/main" val="27314576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7DE106C-9C37-4BDF-90F1-2F1A65F94737}" type="datetimeFigureOut">
              <a:rPr lang="en-US" smtClean="0"/>
              <a:t>8/24/2022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DBAE211-AFC9-4BD2-AD9F-EC0DE73F871B}" type="slidenum">
              <a:rPr lang="en-US" smtClean="0"/>
              <a:t>‹#›</a:t>
            </a:fld>
            <a:endParaRPr lang="en-US"/>
          </a:p>
        </p:txBody>
      </p:sp>
    </p:spTree>
    <p:extLst>
      <p:ext uri="{BB962C8B-B14F-4D97-AF65-F5344CB8AC3E}">
        <p14:creationId xmlns:p14="http://schemas.microsoft.com/office/powerpoint/2010/main" val="8703492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7DE106C-9C37-4BDF-90F1-2F1A65F94737}" type="datetimeFigureOut">
              <a:rPr lang="en-US" smtClean="0"/>
              <a:t>8/24/2022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DBAE211-AFC9-4BD2-AD9F-EC0DE73F871B}" type="slidenum">
              <a:rPr lang="en-US" smtClean="0"/>
              <a:t>‹#›</a:t>
            </a:fld>
            <a:endParaRPr lang="en-US"/>
          </a:p>
        </p:txBody>
      </p:sp>
    </p:spTree>
    <p:extLst>
      <p:ext uri="{BB962C8B-B14F-4D97-AF65-F5344CB8AC3E}">
        <p14:creationId xmlns:p14="http://schemas.microsoft.com/office/powerpoint/2010/main" val="5293806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7DE106C-9C37-4BDF-90F1-2F1A65F94737}" type="datetimeFigureOut">
              <a:rPr lang="en-US" smtClean="0"/>
              <a:t>8/24/2022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DBAE211-AFC9-4BD2-AD9F-EC0DE73F871B}" type="slidenum">
              <a:rPr lang="en-US" smtClean="0"/>
              <a:t>‹#›</a:t>
            </a:fld>
            <a:endParaRPr lang="en-US"/>
          </a:p>
        </p:txBody>
      </p:sp>
    </p:spTree>
    <p:extLst>
      <p:ext uri="{BB962C8B-B14F-4D97-AF65-F5344CB8AC3E}">
        <p14:creationId xmlns:p14="http://schemas.microsoft.com/office/powerpoint/2010/main" val="19529807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7DE106C-9C37-4BDF-90F1-2F1A65F94737}" type="datetimeFigureOut">
              <a:rPr lang="en-US" smtClean="0"/>
              <a:t>8/24/2022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DBAE211-AFC9-4BD2-AD9F-EC0DE73F871B}" type="slidenum">
              <a:rPr lang="en-US" smtClean="0"/>
              <a:t>‹#›</a:t>
            </a:fld>
            <a:endParaRPr lang="en-US"/>
          </a:p>
        </p:txBody>
      </p:sp>
    </p:spTree>
    <p:extLst>
      <p:ext uri="{BB962C8B-B14F-4D97-AF65-F5344CB8AC3E}">
        <p14:creationId xmlns:p14="http://schemas.microsoft.com/office/powerpoint/2010/main" val="31619175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7DE106C-9C37-4BDF-90F1-2F1A65F94737}" type="datetimeFigureOut">
              <a:rPr lang="en-US" smtClean="0"/>
              <a:t>8/24/2022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DBAE211-AFC9-4BD2-AD9F-EC0DE73F871B}" type="slidenum">
              <a:rPr lang="en-US" smtClean="0"/>
              <a:t>‹#›</a:t>
            </a:fld>
            <a:endParaRPr lang="en-US"/>
          </a:p>
        </p:txBody>
      </p:sp>
    </p:spTree>
    <p:extLst>
      <p:ext uri="{BB962C8B-B14F-4D97-AF65-F5344CB8AC3E}">
        <p14:creationId xmlns:p14="http://schemas.microsoft.com/office/powerpoint/2010/main" val="18843316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7DE106C-9C37-4BDF-90F1-2F1A65F94737}" type="datetimeFigureOut">
              <a:rPr lang="en-US" smtClean="0"/>
              <a:t>8/24/2022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DBAE211-AFC9-4BD2-AD9F-EC0DE73F871B}" type="slidenum">
              <a:rPr lang="en-US" smtClean="0"/>
              <a:t>‹#›</a:t>
            </a:fld>
            <a:endParaRPr lang="en-US"/>
          </a:p>
        </p:txBody>
      </p:sp>
    </p:spTree>
    <p:extLst>
      <p:ext uri="{BB962C8B-B14F-4D97-AF65-F5344CB8AC3E}">
        <p14:creationId xmlns:p14="http://schemas.microsoft.com/office/powerpoint/2010/main" val="990089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7DE106C-9C37-4BDF-90F1-2F1A65F94737}" type="datetimeFigureOut">
              <a:rPr lang="en-US" smtClean="0"/>
              <a:t>8/24/2022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DBAE211-AFC9-4BD2-AD9F-EC0DE73F871B}" type="slidenum">
              <a:rPr lang="en-US" smtClean="0"/>
              <a:t>‹#›</a:t>
            </a:fld>
            <a:endParaRPr lang="en-US"/>
          </a:p>
        </p:txBody>
      </p:sp>
    </p:spTree>
    <p:extLst>
      <p:ext uri="{BB962C8B-B14F-4D97-AF65-F5344CB8AC3E}">
        <p14:creationId xmlns:p14="http://schemas.microsoft.com/office/powerpoint/2010/main" val="18380960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7DE106C-9C37-4BDF-90F1-2F1A65F94737}" type="datetimeFigureOut">
              <a:rPr lang="en-US" smtClean="0"/>
              <a:t>8/24/2022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DBAE211-AFC9-4BD2-AD9F-EC0DE73F871B}" type="slidenum">
              <a:rPr lang="en-US" smtClean="0"/>
              <a:t>‹#›</a:t>
            </a:fld>
            <a:endParaRPr lang="en-US"/>
          </a:p>
        </p:txBody>
      </p:sp>
    </p:spTree>
    <p:extLst>
      <p:ext uri="{BB962C8B-B14F-4D97-AF65-F5344CB8AC3E}">
        <p14:creationId xmlns:p14="http://schemas.microsoft.com/office/powerpoint/2010/main" val="659652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D7DE106C-9C37-4BDF-90F1-2F1A65F94737}" type="datetimeFigureOut">
              <a:rPr lang="en-US" smtClean="0"/>
              <a:t>8/24/2022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DBAE211-AFC9-4BD2-AD9F-EC0DE73F871B}" type="slidenum">
              <a:rPr lang="en-US" smtClean="0"/>
              <a:t>‹#›</a:t>
            </a:fld>
            <a:endParaRPr lang="en-US"/>
          </a:p>
        </p:txBody>
      </p:sp>
    </p:spTree>
    <p:extLst>
      <p:ext uri="{BB962C8B-B14F-4D97-AF65-F5344CB8AC3E}">
        <p14:creationId xmlns:p14="http://schemas.microsoft.com/office/powerpoint/2010/main" val="5084851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D7DE106C-9C37-4BDF-90F1-2F1A65F94737}" type="datetimeFigureOut">
              <a:rPr lang="en-US" smtClean="0"/>
              <a:t>8/24/2022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DBAE211-AFC9-4BD2-AD9F-EC0DE73F871B}" type="slidenum">
              <a:rPr lang="en-US" smtClean="0"/>
              <a:t>‹#›</a:t>
            </a:fld>
            <a:endParaRPr lang="en-US"/>
          </a:p>
        </p:txBody>
      </p:sp>
    </p:spTree>
    <p:extLst>
      <p:ext uri="{BB962C8B-B14F-4D97-AF65-F5344CB8AC3E}">
        <p14:creationId xmlns:p14="http://schemas.microsoft.com/office/powerpoint/2010/main" val="35168628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D7DE106C-9C37-4BDF-90F1-2F1A65F94737}" type="datetimeFigureOut">
              <a:rPr lang="en-US" smtClean="0"/>
              <a:t>8/24/2022</a:t>
            </a:fld>
            <a:endParaRPr lang="en-US"/>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DDBAE211-AFC9-4BD2-AD9F-EC0DE73F871B}" type="slidenum">
              <a:rPr lang="en-US" smtClean="0"/>
              <a:t>‹#›</a:t>
            </a:fld>
            <a:endParaRPr lang="en-US"/>
          </a:p>
        </p:txBody>
      </p:sp>
    </p:spTree>
    <p:extLst>
      <p:ext uri="{BB962C8B-B14F-4D97-AF65-F5344CB8AC3E}">
        <p14:creationId xmlns:p14="http://schemas.microsoft.com/office/powerpoint/2010/main" val="2190519774"/>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tif"/><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jpeg"/><Relationship Id="rId4" Type="http://schemas.openxmlformats.org/officeDocument/2006/relationships/image" Target="../media/image3.jp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grpSp>
        <p:nvGrpSpPr>
          <p:cNvPr id="124" name="Group 123">
            <a:extLst>
              <a:ext uri="{FF2B5EF4-FFF2-40B4-BE49-F238E27FC236}">
                <a16:creationId xmlns:a16="http://schemas.microsoft.com/office/drawing/2014/main" id="{11A1108F-8F86-1607-81B7-2F3432C36043}"/>
              </a:ext>
            </a:extLst>
          </p:cNvPr>
          <p:cNvGrpSpPr/>
          <p:nvPr/>
        </p:nvGrpSpPr>
        <p:grpSpPr>
          <a:xfrm>
            <a:off x="0" y="3272"/>
            <a:ext cx="43891200" cy="32915128"/>
            <a:chOff x="0" y="-2331476"/>
            <a:chExt cx="51206400" cy="38400983"/>
          </a:xfrm>
        </p:grpSpPr>
        <p:grpSp>
          <p:nvGrpSpPr>
            <p:cNvPr id="119" name="Group 118">
              <a:extLst>
                <a:ext uri="{FF2B5EF4-FFF2-40B4-BE49-F238E27FC236}">
                  <a16:creationId xmlns:a16="http://schemas.microsoft.com/office/drawing/2014/main" id="{7E125D23-9664-74BA-BBCA-62053F3C8346}"/>
                </a:ext>
              </a:extLst>
            </p:cNvPr>
            <p:cNvGrpSpPr/>
            <p:nvPr/>
          </p:nvGrpSpPr>
          <p:grpSpPr>
            <a:xfrm>
              <a:off x="0" y="-2331476"/>
              <a:ext cx="51206400" cy="38400983"/>
              <a:chOff x="-3580109" y="3817"/>
              <a:chExt cx="51206400" cy="38400983"/>
            </a:xfrm>
          </p:grpSpPr>
          <p:grpSp>
            <p:nvGrpSpPr>
              <p:cNvPr id="14" name="Group 13">
                <a:extLst>
                  <a:ext uri="{FF2B5EF4-FFF2-40B4-BE49-F238E27FC236}">
                    <a16:creationId xmlns:a16="http://schemas.microsoft.com/office/drawing/2014/main" id="{FF033BCD-4174-E3D8-9962-36BD629C4F77}"/>
                  </a:ext>
                </a:extLst>
              </p:cNvPr>
              <p:cNvGrpSpPr/>
              <p:nvPr/>
            </p:nvGrpSpPr>
            <p:grpSpPr>
              <a:xfrm>
                <a:off x="-3580109" y="3817"/>
                <a:ext cx="51206400" cy="38400983"/>
                <a:chOff x="0" y="-57150"/>
                <a:chExt cx="51206400" cy="38400983"/>
              </a:xfrm>
            </p:grpSpPr>
            <p:sp>
              <p:nvSpPr>
                <p:cNvPr id="5" name="Rectangle 4">
                  <a:extLst>
                    <a:ext uri="{FF2B5EF4-FFF2-40B4-BE49-F238E27FC236}">
                      <a16:creationId xmlns:a16="http://schemas.microsoft.com/office/drawing/2014/main" id="{F85BE984-9AAE-FDC7-C441-B15106A99751}"/>
                    </a:ext>
                  </a:extLst>
                </p:cNvPr>
                <p:cNvSpPr/>
                <p:nvPr/>
              </p:nvSpPr>
              <p:spPr>
                <a:xfrm>
                  <a:off x="44362454" y="6773282"/>
                  <a:ext cx="56874" cy="4277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40"/>
                </a:p>
              </p:txBody>
            </p:sp>
            <p:grpSp>
              <p:nvGrpSpPr>
                <p:cNvPr id="25" name="Group 24">
                  <a:extLst>
                    <a:ext uri="{FF2B5EF4-FFF2-40B4-BE49-F238E27FC236}">
                      <a16:creationId xmlns:a16="http://schemas.microsoft.com/office/drawing/2014/main" id="{FF61A75F-6F21-8D13-6DB3-806DC8A5392B}"/>
                    </a:ext>
                  </a:extLst>
                </p:cNvPr>
                <p:cNvGrpSpPr>
                  <a:grpSpLocks noChangeAspect="1"/>
                </p:cNvGrpSpPr>
                <p:nvPr/>
              </p:nvGrpSpPr>
              <p:grpSpPr>
                <a:xfrm>
                  <a:off x="0" y="-57150"/>
                  <a:ext cx="51206400" cy="38400983"/>
                  <a:chOff x="0" y="21587"/>
                  <a:chExt cx="51206400" cy="38400983"/>
                </a:xfrm>
              </p:grpSpPr>
              <p:grpSp>
                <p:nvGrpSpPr>
                  <p:cNvPr id="3" name="Group 2">
                    <a:extLst>
                      <a:ext uri="{FF2B5EF4-FFF2-40B4-BE49-F238E27FC236}">
                        <a16:creationId xmlns:a16="http://schemas.microsoft.com/office/drawing/2014/main" id="{2E3DCC2A-4078-BCC2-6202-47722A784AFE}"/>
                      </a:ext>
                    </a:extLst>
                  </p:cNvPr>
                  <p:cNvGrpSpPr/>
                  <p:nvPr/>
                </p:nvGrpSpPr>
                <p:grpSpPr>
                  <a:xfrm>
                    <a:off x="0" y="21587"/>
                    <a:ext cx="51206400" cy="3512869"/>
                    <a:chOff x="-15236" y="0"/>
                    <a:chExt cx="41148000" cy="5934081"/>
                  </a:xfrm>
                </p:grpSpPr>
                <p:sp>
                  <p:nvSpPr>
                    <p:cNvPr id="4" name="Rectangle 3">
                      <a:extLst>
                        <a:ext uri="{FF2B5EF4-FFF2-40B4-BE49-F238E27FC236}">
                          <a16:creationId xmlns:a16="http://schemas.microsoft.com/office/drawing/2014/main" id="{E267ED9E-AB53-C1CE-E50B-F97C403602B8}"/>
                        </a:ext>
                      </a:extLst>
                    </p:cNvPr>
                    <p:cNvSpPr/>
                    <p:nvPr/>
                  </p:nvSpPr>
                  <p:spPr>
                    <a:xfrm>
                      <a:off x="-15236" y="0"/>
                      <a:ext cx="41148000" cy="5915270"/>
                    </a:xfrm>
                    <a:prstGeom prst="rect">
                      <a:avLst/>
                    </a:prstGeom>
                    <a:solidFill>
                      <a:schemeClr val="accent5">
                        <a:lumMod val="50000"/>
                        <a:alpha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40" dirty="0"/>
                    </a:p>
                  </p:txBody>
                </p:sp>
                <p:sp>
                  <p:nvSpPr>
                    <p:cNvPr id="6" name="TextBox 5">
                      <a:extLst>
                        <a:ext uri="{FF2B5EF4-FFF2-40B4-BE49-F238E27FC236}">
                          <a16:creationId xmlns:a16="http://schemas.microsoft.com/office/drawing/2014/main" id="{89704AA1-5D25-36BA-59A9-AA8B71144896}"/>
                        </a:ext>
                      </a:extLst>
                    </p:cNvPr>
                    <p:cNvSpPr txBox="1"/>
                    <p:nvPr/>
                  </p:nvSpPr>
                  <p:spPr>
                    <a:xfrm>
                      <a:off x="283380" y="189828"/>
                      <a:ext cx="40331231" cy="5744253"/>
                    </a:xfrm>
                    <a:prstGeom prst="rect">
                      <a:avLst/>
                    </a:prstGeom>
                    <a:noFill/>
                  </p:spPr>
                  <p:txBody>
                    <a:bodyPr wrap="square" rtlCol="0">
                      <a:spAutoFit/>
                    </a:bodyPr>
                    <a:lstStyle/>
                    <a:p>
                      <a:pPr algn="ctr">
                        <a:lnSpc>
                          <a:spcPct val="150000"/>
                        </a:lnSpc>
                      </a:pPr>
                      <a:r>
                        <a:rPr lang="en-US" sz="6171" b="1" dirty="0">
                          <a:solidFill>
                            <a:schemeClr val="bg1"/>
                          </a:solidFill>
                          <a:latin typeface="Times New Roman" panose="02020603050405020304" pitchFamily="18" charset="0"/>
                          <a:cs typeface="Times New Roman" panose="02020603050405020304" pitchFamily="18" charset="0"/>
                        </a:rPr>
                        <a:t>Identifying the soil microbiome associated with potatoes in virgin, non-virgin and native soils</a:t>
                      </a:r>
                    </a:p>
                    <a:p>
                      <a:pPr algn="ctr">
                        <a:lnSpc>
                          <a:spcPct val="150000"/>
                        </a:lnSpc>
                      </a:pPr>
                      <a:r>
                        <a:rPr lang="en-US" sz="3771" dirty="0">
                          <a:solidFill>
                            <a:schemeClr val="bg1"/>
                          </a:solidFill>
                          <a:latin typeface="Times New Roman" panose="02020603050405020304" pitchFamily="18" charset="0"/>
                          <a:cs typeface="Times New Roman" panose="02020603050405020304" pitchFamily="18" charset="0"/>
                        </a:rPr>
                        <a:t>Sudha GC Upadhaya</a:t>
                      </a:r>
                      <a:r>
                        <a:rPr lang="en-US" sz="3771" baseline="30000" dirty="0">
                          <a:solidFill>
                            <a:schemeClr val="bg1"/>
                          </a:solidFill>
                          <a:latin typeface="Times New Roman" panose="02020603050405020304" pitchFamily="18" charset="0"/>
                          <a:cs typeface="Times New Roman" panose="02020603050405020304" pitchFamily="18" charset="0"/>
                        </a:rPr>
                        <a:t>1</a:t>
                      </a:r>
                      <a:r>
                        <a:rPr lang="en-US" sz="3771" dirty="0">
                          <a:solidFill>
                            <a:schemeClr val="bg1"/>
                          </a:solidFill>
                          <a:latin typeface="Times New Roman" panose="02020603050405020304" pitchFamily="18" charset="0"/>
                          <a:cs typeface="Times New Roman" panose="02020603050405020304" pitchFamily="18" charset="0"/>
                        </a:rPr>
                        <a:t>, Jessica Franco</a:t>
                      </a:r>
                      <a:r>
                        <a:rPr lang="en-US" sz="3771" baseline="30000" dirty="0">
                          <a:solidFill>
                            <a:schemeClr val="bg1"/>
                          </a:solidFill>
                          <a:latin typeface="Times New Roman" panose="02020603050405020304" pitchFamily="18" charset="0"/>
                          <a:cs typeface="Times New Roman" panose="02020603050405020304" pitchFamily="18" charset="0"/>
                        </a:rPr>
                        <a:t>1</a:t>
                      </a:r>
                      <a:r>
                        <a:rPr lang="en-US" sz="3771" dirty="0">
                          <a:solidFill>
                            <a:schemeClr val="bg1"/>
                          </a:solidFill>
                          <a:latin typeface="Times New Roman" panose="02020603050405020304" pitchFamily="18" charset="0"/>
                          <a:cs typeface="Times New Roman" panose="02020603050405020304" pitchFamily="18" charset="0"/>
                        </a:rPr>
                        <a:t>, Cynthia Gleason</a:t>
                      </a:r>
                      <a:r>
                        <a:rPr lang="en-US" sz="3771" baseline="30000" dirty="0">
                          <a:solidFill>
                            <a:schemeClr val="bg1"/>
                          </a:solidFill>
                          <a:latin typeface="Times New Roman" panose="02020603050405020304" pitchFamily="18" charset="0"/>
                          <a:cs typeface="Times New Roman" panose="02020603050405020304" pitchFamily="18" charset="0"/>
                        </a:rPr>
                        <a:t>1</a:t>
                      </a:r>
                      <a:r>
                        <a:rPr lang="en-US" sz="3771" dirty="0">
                          <a:solidFill>
                            <a:schemeClr val="bg1"/>
                          </a:solidFill>
                          <a:latin typeface="Times New Roman" panose="02020603050405020304" pitchFamily="18" charset="0"/>
                          <a:cs typeface="Times New Roman" panose="02020603050405020304" pitchFamily="18" charset="0"/>
                        </a:rPr>
                        <a:t>, Deirdre Griffin LaHue</a:t>
                      </a:r>
                      <a:r>
                        <a:rPr lang="en-US" sz="3771" baseline="30000" dirty="0">
                          <a:solidFill>
                            <a:schemeClr val="bg1"/>
                          </a:solidFill>
                          <a:latin typeface="Times New Roman" panose="02020603050405020304" pitchFamily="18" charset="0"/>
                          <a:cs typeface="Times New Roman" panose="02020603050405020304" pitchFamily="18" charset="0"/>
                        </a:rPr>
                        <a:t>1</a:t>
                      </a:r>
                      <a:r>
                        <a:rPr lang="en-US" sz="3771" dirty="0">
                          <a:solidFill>
                            <a:schemeClr val="bg1"/>
                          </a:solidFill>
                          <a:latin typeface="Times New Roman" panose="02020603050405020304" pitchFamily="18" charset="0"/>
                          <a:cs typeface="Times New Roman" panose="02020603050405020304" pitchFamily="18" charset="0"/>
                        </a:rPr>
                        <a:t>, Kenneth Frost</a:t>
                      </a:r>
                      <a:r>
                        <a:rPr lang="en-US" sz="3771" baseline="30000" dirty="0">
                          <a:solidFill>
                            <a:schemeClr val="bg1"/>
                          </a:solidFill>
                          <a:latin typeface="Times New Roman" panose="02020603050405020304" pitchFamily="18" charset="0"/>
                          <a:cs typeface="Times New Roman" panose="02020603050405020304" pitchFamily="18" charset="0"/>
                        </a:rPr>
                        <a:t>2</a:t>
                      </a:r>
                      <a:r>
                        <a:rPr lang="en-US" sz="3771" dirty="0">
                          <a:solidFill>
                            <a:schemeClr val="bg1"/>
                          </a:solidFill>
                          <a:latin typeface="Times New Roman" panose="02020603050405020304" pitchFamily="18" charset="0"/>
                          <a:cs typeface="Times New Roman" panose="02020603050405020304" pitchFamily="18" charset="0"/>
                        </a:rPr>
                        <a:t>, David </a:t>
                      </a:r>
                      <a:r>
                        <a:rPr lang="en-US" sz="3771" dirty="0" err="1">
                          <a:solidFill>
                            <a:schemeClr val="bg1"/>
                          </a:solidFill>
                          <a:latin typeface="Times New Roman" panose="02020603050405020304" pitchFamily="18" charset="0"/>
                          <a:cs typeface="Times New Roman" panose="02020603050405020304" pitchFamily="18" charset="0"/>
                        </a:rPr>
                        <a:t>Linnard</a:t>
                      </a:r>
                      <a:r>
                        <a:rPr lang="en-US" sz="3771" dirty="0">
                          <a:solidFill>
                            <a:schemeClr val="bg1"/>
                          </a:solidFill>
                          <a:latin typeface="Times New Roman" panose="02020603050405020304" pitchFamily="18" charset="0"/>
                          <a:cs typeface="Times New Roman" panose="02020603050405020304" pitchFamily="18" charset="0"/>
                        </a:rPr>
                        <a:t> Wheeler</a:t>
                      </a:r>
                      <a:r>
                        <a:rPr lang="en-US" sz="3771" baseline="30000" dirty="0">
                          <a:solidFill>
                            <a:schemeClr val="bg1"/>
                          </a:solidFill>
                          <a:latin typeface="Times New Roman" panose="02020603050405020304" pitchFamily="18" charset="0"/>
                          <a:cs typeface="Times New Roman" panose="02020603050405020304" pitchFamily="18" charset="0"/>
                        </a:rPr>
                        <a:t>3</a:t>
                      </a:r>
                      <a:r>
                        <a:rPr lang="en-US" sz="3771" dirty="0">
                          <a:solidFill>
                            <a:schemeClr val="bg1"/>
                          </a:solidFill>
                          <a:latin typeface="Times New Roman" panose="02020603050405020304" pitchFamily="18" charset="0"/>
                          <a:cs typeface="Times New Roman" panose="02020603050405020304" pitchFamily="18" charset="0"/>
                        </a:rPr>
                        <a:t>, and Timothy C. Paulitz</a:t>
                      </a:r>
                      <a:r>
                        <a:rPr lang="en-US" sz="3771" baseline="30000" dirty="0">
                          <a:solidFill>
                            <a:schemeClr val="bg1"/>
                          </a:solidFill>
                          <a:latin typeface="Times New Roman" panose="02020603050405020304" pitchFamily="18" charset="0"/>
                          <a:cs typeface="Times New Roman" panose="02020603050405020304" pitchFamily="18" charset="0"/>
                        </a:rPr>
                        <a:t>4</a:t>
                      </a:r>
                      <a:endParaRPr lang="en-US" sz="3771" dirty="0">
                        <a:solidFill>
                          <a:schemeClr val="bg1"/>
                        </a:solidFill>
                        <a:latin typeface="Times New Roman" panose="02020603050405020304" pitchFamily="18" charset="0"/>
                        <a:cs typeface="Times New Roman" panose="02020603050405020304" pitchFamily="18" charset="0"/>
                      </a:endParaRPr>
                    </a:p>
                    <a:p>
                      <a:pPr algn="ctr"/>
                      <a:r>
                        <a:rPr lang="en-US" sz="3428" baseline="30000" dirty="0">
                          <a:solidFill>
                            <a:schemeClr val="bg1"/>
                          </a:solidFill>
                          <a:latin typeface="Times New Roman" panose="02020603050405020304" pitchFamily="18" charset="0"/>
                          <a:cs typeface="Times New Roman" panose="02020603050405020304" pitchFamily="18" charset="0"/>
                        </a:rPr>
                        <a:t>1</a:t>
                      </a:r>
                      <a:r>
                        <a:rPr lang="en-US" sz="3428" dirty="0">
                          <a:solidFill>
                            <a:schemeClr val="bg1"/>
                          </a:solidFill>
                          <a:latin typeface="Times New Roman" panose="02020603050405020304" pitchFamily="18" charset="0"/>
                          <a:cs typeface="Times New Roman" panose="02020603050405020304" pitchFamily="18" charset="0"/>
                        </a:rPr>
                        <a:t>Washington State University, WA, </a:t>
                      </a:r>
                      <a:r>
                        <a:rPr lang="en-US" sz="3428" baseline="30000" dirty="0">
                          <a:solidFill>
                            <a:schemeClr val="bg1"/>
                          </a:solidFill>
                          <a:latin typeface="Times New Roman" panose="02020603050405020304" pitchFamily="18" charset="0"/>
                          <a:cs typeface="Times New Roman" panose="02020603050405020304" pitchFamily="18" charset="0"/>
                        </a:rPr>
                        <a:t>2</a:t>
                      </a:r>
                      <a:r>
                        <a:rPr lang="en-US" sz="3428" dirty="0">
                          <a:solidFill>
                            <a:schemeClr val="bg1"/>
                          </a:solidFill>
                          <a:latin typeface="Times New Roman" panose="02020603050405020304" pitchFamily="18" charset="0"/>
                          <a:cs typeface="Times New Roman" panose="02020603050405020304" pitchFamily="18" charset="0"/>
                        </a:rPr>
                        <a:t>Oregon State University, OR, </a:t>
                      </a:r>
                      <a:r>
                        <a:rPr lang="en-US" sz="3428" baseline="30000" dirty="0">
                          <a:solidFill>
                            <a:schemeClr val="bg1"/>
                          </a:solidFill>
                          <a:latin typeface="Times New Roman" panose="02020603050405020304" pitchFamily="18" charset="0"/>
                          <a:cs typeface="Times New Roman" panose="02020603050405020304" pitchFamily="18" charset="0"/>
                        </a:rPr>
                        <a:t>3</a:t>
                      </a:r>
                      <a:r>
                        <a:rPr lang="en-US" sz="3428" dirty="0">
                          <a:solidFill>
                            <a:schemeClr val="bg1"/>
                          </a:solidFill>
                          <a:latin typeface="Times New Roman" panose="02020603050405020304" pitchFamily="18" charset="0"/>
                          <a:cs typeface="Times New Roman" panose="02020603050405020304" pitchFamily="18" charset="0"/>
                        </a:rPr>
                        <a:t>University of California, Berkeley, CA ,</a:t>
                      </a:r>
                      <a:r>
                        <a:rPr lang="en-US" sz="3428" baseline="30000" dirty="0">
                          <a:solidFill>
                            <a:schemeClr val="bg1"/>
                          </a:solidFill>
                          <a:latin typeface="Times New Roman" panose="02020603050405020304" pitchFamily="18" charset="0"/>
                          <a:cs typeface="Times New Roman" panose="02020603050405020304" pitchFamily="18" charset="0"/>
                        </a:rPr>
                        <a:t>4</a:t>
                      </a:r>
                      <a:r>
                        <a:rPr lang="en-US" sz="3428" dirty="0">
                          <a:solidFill>
                            <a:schemeClr val="bg1"/>
                          </a:solidFill>
                          <a:latin typeface="Times New Roman" panose="02020603050405020304" pitchFamily="18" charset="0"/>
                          <a:cs typeface="Times New Roman" panose="02020603050405020304" pitchFamily="18" charset="0"/>
                        </a:rPr>
                        <a:t>United States Department of Agriculture –ARS, WA</a:t>
                      </a:r>
                    </a:p>
                  </p:txBody>
                </p:sp>
              </p:grpSp>
              <p:sp>
                <p:nvSpPr>
                  <p:cNvPr id="10" name="Rectangle 9">
                    <a:extLst>
                      <a:ext uri="{FF2B5EF4-FFF2-40B4-BE49-F238E27FC236}">
                        <a16:creationId xmlns:a16="http://schemas.microsoft.com/office/drawing/2014/main" id="{16BF3CE2-E279-367B-769C-BA3891E4A4B0}"/>
                      </a:ext>
                    </a:extLst>
                  </p:cNvPr>
                  <p:cNvSpPr/>
                  <p:nvPr/>
                </p:nvSpPr>
                <p:spPr>
                  <a:xfrm>
                    <a:off x="0" y="3519503"/>
                    <a:ext cx="333450" cy="34903067"/>
                  </a:xfrm>
                  <a:prstGeom prst="rect">
                    <a:avLst/>
                  </a:prstGeom>
                  <a:solidFill>
                    <a:srgbClr val="C00000">
                      <a:alpha val="7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40" dirty="0"/>
                  </a:p>
                </p:txBody>
              </p:sp>
              <p:sp>
                <p:nvSpPr>
                  <p:cNvPr id="96" name="Rectangle 95">
                    <a:extLst>
                      <a:ext uri="{FF2B5EF4-FFF2-40B4-BE49-F238E27FC236}">
                        <a16:creationId xmlns:a16="http://schemas.microsoft.com/office/drawing/2014/main" id="{D99DE36F-5E4D-95EB-B992-9AA1A0239AA9}"/>
                      </a:ext>
                    </a:extLst>
                  </p:cNvPr>
                  <p:cNvSpPr/>
                  <p:nvPr/>
                </p:nvSpPr>
                <p:spPr>
                  <a:xfrm>
                    <a:off x="50853504" y="3519502"/>
                    <a:ext cx="333450" cy="34903067"/>
                  </a:xfrm>
                  <a:prstGeom prst="rect">
                    <a:avLst/>
                  </a:prstGeom>
                  <a:solidFill>
                    <a:srgbClr val="C00000">
                      <a:alpha val="7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40" dirty="0"/>
                  </a:p>
                </p:txBody>
              </p:sp>
            </p:grpSp>
            <p:pic>
              <p:nvPicPr>
                <p:cNvPr id="28" name="Picture 27">
                  <a:extLst>
                    <a:ext uri="{FF2B5EF4-FFF2-40B4-BE49-F238E27FC236}">
                      <a16:creationId xmlns:a16="http://schemas.microsoft.com/office/drawing/2014/main" id="{13E71FDE-DD1A-3BD2-8A86-E4907F7CB0D3}"/>
                    </a:ext>
                  </a:extLst>
                </p:cNvPr>
                <p:cNvPicPr>
                  <a:picLocks noChangeAspect="1"/>
                </p:cNvPicPr>
                <p:nvPr/>
              </p:nvPicPr>
              <p:blipFill>
                <a:blip r:embed="rId2"/>
                <a:stretch>
                  <a:fillRect/>
                </a:stretch>
              </p:blipFill>
              <p:spPr>
                <a:xfrm>
                  <a:off x="280191" y="354014"/>
                  <a:ext cx="1807927" cy="1893648"/>
                </a:xfrm>
                <a:prstGeom prst="rect">
                  <a:avLst/>
                </a:prstGeom>
              </p:spPr>
            </p:pic>
            <p:grpSp>
              <p:nvGrpSpPr>
                <p:cNvPr id="18" name="Group 17">
                  <a:extLst>
                    <a:ext uri="{FF2B5EF4-FFF2-40B4-BE49-F238E27FC236}">
                      <a16:creationId xmlns:a16="http://schemas.microsoft.com/office/drawing/2014/main" id="{73032E71-41FC-813A-F688-C9537CD8F2D6}"/>
                    </a:ext>
                  </a:extLst>
                </p:cNvPr>
                <p:cNvGrpSpPr/>
                <p:nvPr/>
              </p:nvGrpSpPr>
              <p:grpSpPr>
                <a:xfrm>
                  <a:off x="616068" y="3588314"/>
                  <a:ext cx="20816012" cy="14181168"/>
                  <a:chOff x="616067" y="3564650"/>
                  <a:chExt cx="20816012" cy="14181168"/>
                </a:xfrm>
              </p:grpSpPr>
              <p:sp>
                <p:nvSpPr>
                  <p:cNvPr id="19" name="Rectangle: Rounded Corners 18">
                    <a:extLst>
                      <a:ext uri="{FF2B5EF4-FFF2-40B4-BE49-F238E27FC236}">
                        <a16:creationId xmlns:a16="http://schemas.microsoft.com/office/drawing/2014/main" id="{4DE5C72B-530A-6AEA-C4D8-403F80355B8E}"/>
                      </a:ext>
                    </a:extLst>
                  </p:cNvPr>
                  <p:cNvSpPr/>
                  <p:nvPr/>
                </p:nvSpPr>
                <p:spPr>
                  <a:xfrm>
                    <a:off x="616067" y="3564650"/>
                    <a:ext cx="20816012" cy="14181168"/>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40" dirty="0"/>
                  </a:p>
                </p:txBody>
              </p:sp>
              <p:pic>
                <p:nvPicPr>
                  <p:cNvPr id="27" name="Picture 26">
                    <a:extLst>
                      <a:ext uri="{FF2B5EF4-FFF2-40B4-BE49-F238E27FC236}">
                        <a16:creationId xmlns:a16="http://schemas.microsoft.com/office/drawing/2014/main" id="{2EDE6A81-AA61-2B3C-326B-EFC7A73AA741}"/>
                      </a:ext>
                    </a:extLst>
                  </p:cNvPr>
                  <p:cNvPicPr>
                    <a:picLocks noChangeAspect="1"/>
                  </p:cNvPicPr>
                  <p:nvPr/>
                </p:nvPicPr>
                <p:blipFill>
                  <a:blip r:embed="rId3"/>
                  <a:stretch>
                    <a:fillRect/>
                  </a:stretch>
                </p:blipFill>
                <p:spPr>
                  <a:xfrm>
                    <a:off x="6003081" y="12200918"/>
                    <a:ext cx="10111720" cy="4847626"/>
                  </a:xfrm>
                  <a:prstGeom prst="rect">
                    <a:avLst/>
                  </a:prstGeom>
                </p:spPr>
              </p:pic>
              <p:sp>
                <p:nvSpPr>
                  <p:cNvPr id="21" name="TextBox 20">
                    <a:extLst>
                      <a:ext uri="{FF2B5EF4-FFF2-40B4-BE49-F238E27FC236}">
                        <a16:creationId xmlns:a16="http://schemas.microsoft.com/office/drawing/2014/main" id="{AB5E70A7-FB05-BEA8-092F-B09C6D86155F}"/>
                      </a:ext>
                    </a:extLst>
                  </p:cNvPr>
                  <p:cNvSpPr txBox="1"/>
                  <p:nvPr/>
                </p:nvSpPr>
                <p:spPr>
                  <a:xfrm>
                    <a:off x="1184154" y="4995543"/>
                    <a:ext cx="19749575" cy="7494520"/>
                  </a:xfrm>
                  <a:prstGeom prst="rect">
                    <a:avLst/>
                  </a:prstGeom>
                  <a:noFill/>
                </p:spPr>
                <p:txBody>
                  <a:bodyPr wrap="square" rtlCol="0">
                    <a:spAutoFit/>
                  </a:bodyPr>
                  <a:lstStyle/>
                  <a:p>
                    <a:pPr marL="391866" indent="-391866">
                      <a:buFont typeface="Wingdings" panose="05000000000000000000" pitchFamily="2" charset="2"/>
                      <a:buChar char="Ø"/>
                    </a:pPr>
                    <a:r>
                      <a:rPr lang="en-US" sz="2743" b="1" dirty="0">
                        <a:cs typeface="Times New Roman" panose="02020603050405020304" pitchFamily="18" charset="0"/>
                      </a:rPr>
                      <a:t>Soil microbial organisms play important role in biogeochemical cycling and contribute towards soil and crop health. However, human intervention of native lands for agricultural use alter the microbial composition of soil (</a:t>
                    </a:r>
                    <a:r>
                      <a:rPr lang="en-US" sz="2743" b="1" dirty="0">
                        <a:solidFill>
                          <a:srgbClr val="222222"/>
                        </a:solidFill>
                        <a:cs typeface="Times New Roman" panose="02020603050405020304" pitchFamily="18" charset="0"/>
                      </a:rPr>
                      <a:t>Rodrigues et al. 2013</a:t>
                    </a:r>
                    <a:r>
                      <a:rPr lang="en-US" sz="2743" b="1" dirty="0">
                        <a:cs typeface="Times New Roman" panose="02020603050405020304" pitchFamily="18" charset="0"/>
                      </a:rPr>
                      <a:t>). </a:t>
                    </a:r>
                  </a:p>
                  <a:p>
                    <a:endParaRPr lang="en-US" sz="2743" b="1" dirty="0"/>
                  </a:p>
                  <a:p>
                    <a:pPr marL="391866" indent="-391866">
                      <a:buFont typeface="Wingdings" panose="05000000000000000000" pitchFamily="2" charset="2"/>
                      <a:buChar char="Ø"/>
                    </a:pPr>
                    <a:r>
                      <a:rPr lang="en-US" sz="2743" b="1" dirty="0"/>
                      <a:t>Potato growers in the Pacific Northwest (PNW) region have observed yield benefit of </a:t>
                    </a:r>
                    <a:r>
                      <a:rPr lang="en-US" sz="2743" b="1" dirty="0">
                        <a:cs typeface="Times New Roman" panose="02020603050405020304" pitchFamily="18" charset="0"/>
                      </a:rPr>
                      <a:t>up to 26% in the fields that were never into agriculture or potato cultivation (virgin soils) compared to the nearby fields with the history of potato cultivation (non-virgin soils) (Communication with growers).</a:t>
                    </a:r>
                    <a:endParaRPr lang="en-US" sz="2743" b="1" dirty="0"/>
                  </a:p>
                  <a:p>
                    <a:pPr marL="391866" indent="-391866">
                      <a:buFont typeface="Wingdings" panose="05000000000000000000" pitchFamily="2" charset="2"/>
                      <a:buChar char="Ø"/>
                    </a:pPr>
                    <a:endParaRPr lang="en-US" sz="2743" b="1" dirty="0"/>
                  </a:p>
                  <a:p>
                    <a:pPr marL="391866" indent="-391866">
                      <a:buFont typeface="Wingdings" panose="05000000000000000000" pitchFamily="2" charset="2"/>
                      <a:buChar char="Ø"/>
                    </a:pPr>
                    <a:r>
                      <a:rPr lang="en-US" sz="2743" b="1" dirty="0"/>
                      <a:t>Most studies conducted in potato microbiome are limited to agricultural soil (</a:t>
                    </a:r>
                    <a:r>
                      <a:rPr lang="en-US" sz="2743" b="1" dirty="0">
                        <a:solidFill>
                          <a:srgbClr val="222222"/>
                        </a:solidFill>
                        <a:cs typeface="Times New Roman" panose="02020603050405020304" pitchFamily="18" charset="0"/>
                      </a:rPr>
                      <a:t>Berendsen et al. 2012)</a:t>
                    </a:r>
                    <a:r>
                      <a:rPr lang="en-US" sz="2743" b="1" dirty="0"/>
                      <a:t>. We have limited understanding on what soil factors drive higher yield in virgin/native soils and how differently potato recruits the microbiome from agricultural versus natural soils.</a:t>
                    </a:r>
                  </a:p>
                  <a:p>
                    <a:endParaRPr lang="en-US" sz="2743" b="1" dirty="0">
                      <a:cs typeface="Times New Roman" panose="02020603050405020304" pitchFamily="18" charset="0"/>
                    </a:endParaRPr>
                  </a:p>
                  <a:p>
                    <a:pPr marL="391866" indent="-391866">
                      <a:buFont typeface="Wingdings" panose="05000000000000000000" pitchFamily="2" charset="2"/>
                      <a:buChar char="Ø"/>
                    </a:pPr>
                    <a:r>
                      <a:rPr lang="en-US" sz="2743" b="1" dirty="0">
                        <a:cs typeface="Times New Roman" panose="02020603050405020304" pitchFamily="18" charset="0"/>
                      </a:rPr>
                      <a:t>Therefore, investigation of the microbiota present in bulk soil, potato rhizosphere, root, and tuber in soils from various ecosystem will fill gaps in our current understanding of the potato microbiome. </a:t>
                    </a:r>
                  </a:p>
                  <a:p>
                    <a:pPr marL="391866" indent="-391866">
                      <a:buFont typeface="Wingdings" panose="05000000000000000000" pitchFamily="2" charset="2"/>
                      <a:buChar char="Ø"/>
                    </a:pPr>
                    <a:endParaRPr lang="en-US" sz="2743" dirty="0">
                      <a:latin typeface="Times New Roman" panose="02020603050405020304" pitchFamily="18" charset="0"/>
                      <a:cs typeface="Times New Roman" panose="02020603050405020304" pitchFamily="18" charset="0"/>
                    </a:endParaRPr>
                  </a:p>
                </p:txBody>
              </p:sp>
              <p:sp>
                <p:nvSpPr>
                  <p:cNvPr id="24" name="Rectangle 23">
                    <a:extLst>
                      <a:ext uri="{FF2B5EF4-FFF2-40B4-BE49-F238E27FC236}">
                        <a16:creationId xmlns:a16="http://schemas.microsoft.com/office/drawing/2014/main" id="{00C7B686-ED23-E2CF-045B-95CD267599A7}"/>
                      </a:ext>
                    </a:extLst>
                  </p:cNvPr>
                  <p:cNvSpPr/>
                  <p:nvPr/>
                </p:nvSpPr>
                <p:spPr>
                  <a:xfrm>
                    <a:off x="7990019" y="3680818"/>
                    <a:ext cx="6351571" cy="101550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628" b="1" dirty="0">
                        <a:solidFill>
                          <a:schemeClr val="tx1"/>
                        </a:solidFill>
                        <a:latin typeface="Times New Roman" panose="02020603050405020304" pitchFamily="18" charset="0"/>
                        <a:cs typeface="Times New Roman" panose="02020603050405020304" pitchFamily="18" charset="0"/>
                      </a:rPr>
                      <a:t>Motivation</a:t>
                    </a:r>
                  </a:p>
                </p:txBody>
              </p:sp>
            </p:grpSp>
            <p:grpSp>
              <p:nvGrpSpPr>
                <p:cNvPr id="80" name="Group 79">
                  <a:extLst>
                    <a:ext uri="{FF2B5EF4-FFF2-40B4-BE49-F238E27FC236}">
                      <a16:creationId xmlns:a16="http://schemas.microsoft.com/office/drawing/2014/main" id="{418FC1A7-8E13-8C37-CF9F-1ED36CEF3E98}"/>
                    </a:ext>
                  </a:extLst>
                </p:cNvPr>
                <p:cNvGrpSpPr/>
                <p:nvPr/>
              </p:nvGrpSpPr>
              <p:grpSpPr>
                <a:xfrm>
                  <a:off x="574131" y="17937655"/>
                  <a:ext cx="20816012" cy="5173691"/>
                  <a:chOff x="574131" y="17937655"/>
                  <a:chExt cx="20816012" cy="5173691"/>
                </a:xfrm>
              </p:grpSpPr>
              <p:sp>
                <p:nvSpPr>
                  <p:cNvPr id="30" name="Rectangle: Rounded Corners 29">
                    <a:extLst>
                      <a:ext uri="{FF2B5EF4-FFF2-40B4-BE49-F238E27FC236}">
                        <a16:creationId xmlns:a16="http://schemas.microsoft.com/office/drawing/2014/main" id="{99E7A690-2480-B3CC-3B1A-424D05750F25}"/>
                      </a:ext>
                    </a:extLst>
                  </p:cNvPr>
                  <p:cNvSpPr/>
                  <p:nvPr/>
                </p:nvSpPr>
                <p:spPr>
                  <a:xfrm>
                    <a:off x="574131" y="17937655"/>
                    <a:ext cx="20816012" cy="5173691"/>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40" dirty="0"/>
                  </a:p>
                </p:txBody>
              </p:sp>
              <p:sp>
                <p:nvSpPr>
                  <p:cNvPr id="42" name="TextBox 41">
                    <a:extLst>
                      <a:ext uri="{FF2B5EF4-FFF2-40B4-BE49-F238E27FC236}">
                        <a16:creationId xmlns:a16="http://schemas.microsoft.com/office/drawing/2014/main" id="{14A25ABE-B411-B81E-0C2C-A1BFC6C3CF5D}"/>
                      </a:ext>
                    </a:extLst>
                  </p:cNvPr>
                  <p:cNvSpPr txBox="1"/>
                  <p:nvPr/>
                </p:nvSpPr>
                <p:spPr>
                  <a:xfrm>
                    <a:off x="1184155" y="19386313"/>
                    <a:ext cx="20010251" cy="3554895"/>
                  </a:xfrm>
                  <a:prstGeom prst="rect">
                    <a:avLst/>
                  </a:prstGeom>
                  <a:noFill/>
                </p:spPr>
                <p:txBody>
                  <a:bodyPr wrap="square" rtlCol="0">
                    <a:spAutoFit/>
                  </a:bodyPr>
                  <a:lstStyle/>
                  <a:p>
                    <a:pPr marL="293900" indent="-293900">
                      <a:buFont typeface="Wingdings" panose="05000000000000000000" pitchFamily="2" charset="2"/>
                      <a:buChar char="Ø"/>
                    </a:pPr>
                    <a:r>
                      <a:rPr lang="en-US" sz="2743" b="1" dirty="0">
                        <a:cs typeface="Times New Roman" panose="02020603050405020304" pitchFamily="18" charset="0"/>
                      </a:rPr>
                      <a:t>Study bacterial, fungal, nematode and soil borne pathogen abundance and diversity in bulk virgin, non-virgin and native soils collected from Columbia and Skagit Valley of Pacific Northwest.</a:t>
                    </a:r>
                  </a:p>
                  <a:p>
                    <a:pPr marL="293900" indent="-293900">
                      <a:buFont typeface="Wingdings" panose="05000000000000000000" pitchFamily="2" charset="2"/>
                      <a:buChar char="Ø"/>
                    </a:pPr>
                    <a:endParaRPr lang="en-US" sz="2743" b="1" dirty="0">
                      <a:cs typeface="Times New Roman" panose="02020603050405020304" pitchFamily="18" charset="0"/>
                    </a:endParaRPr>
                  </a:p>
                  <a:p>
                    <a:pPr marL="293900" indent="-293900">
                      <a:buFont typeface="Wingdings" panose="05000000000000000000" pitchFamily="2" charset="2"/>
                      <a:buChar char="Ø"/>
                    </a:pPr>
                    <a:r>
                      <a:rPr lang="en-US" sz="2743" b="1" dirty="0">
                        <a:cs typeface="Times New Roman" panose="02020603050405020304" pitchFamily="18" charset="0"/>
                      </a:rPr>
                      <a:t>Quantify potato performance in the microplots</a:t>
                    </a:r>
                  </a:p>
                  <a:p>
                    <a:pPr marL="293900" indent="-293900">
                      <a:buFont typeface="Wingdings" panose="05000000000000000000" pitchFamily="2" charset="2"/>
                      <a:buChar char="Ø"/>
                    </a:pPr>
                    <a:endParaRPr lang="en-US" sz="2743" b="1" dirty="0">
                      <a:cs typeface="Times New Roman" panose="02020603050405020304" pitchFamily="18" charset="0"/>
                    </a:endParaRPr>
                  </a:p>
                  <a:p>
                    <a:pPr marL="293900" indent="-293900">
                      <a:buFont typeface="Wingdings" panose="05000000000000000000" pitchFamily="2" charset="2"/>
                      <a:buChar char="Ø"/>
                    </a:pPr>
                    <a:r>
                      <a:rPr lang="en-US" sz="2743" b="1" dirty="0">
                        <a:cs typeface="Times New Roman" panose="02020603050405020304" pitchFamily="18" charset="0"/>
                      </a:rPr>
                      <a:t>Study bacterial and fungal microbiome recruitment in rhizosphere, roots, and tuber by potato planted in virgin, non-virgin and native soils.</a:t>
                    </a:r>
                  </a:p>
                </p:txBody>
              </p:sp>
            </p:grpSp>
            <p:sp>
              <p:nvSpPr>
                <p:cNvPr id="44" name="Rectangle: Rounded Corners 43">
                  <a:extLst>
                    <a:ext uri="{FF2B5EF4-FFF2-40B4-BE49-F238E27FC236}">
                      <a16:creationId xmlns:a16="http://schemas.microsoft.com/office/drawing/2014/main" id="{85F90FFC-8F3A-1ABC-2E2B-9D230CF44B7F}"/>
                    </a:ext>
                  </a:extLst>
                </p:cNvPr>
                <p:cNvSpPr/>
                <p:nvPr/>
              </p:nvSpPr>
              <p:spPr>
                <a:xfrm>
                  <a:off x="560939" y="23273978"/>
                  <a:ext cx="20816011" cy="14742008"/>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40" dirty="0"/>
                    <a:t>F</a:t>
                  </a:r>
                </a:p>
              </p:txBody>
            </p:sp>
            <p:sp>
              <p:nvSpPr>
                <p:cNvPr id="54" name="TextBox 53">
                  <a:extLst>
                    <a:ext uri="{FF2B5EF4-FFF2-40B4-BE49-F238E27FC236}">
                      <a16:creationId xmlns:a16="http://schemas.microsoft.com/office/drawing/2014/main" id="{4C42FE67-272D-9EA0-B6FE-4402E5B7A03A}"/>
                    </a:ext>
                  </a:extLst>
                </p:cNvPr>
                <p:cNvSpPr txBox="1"/>
                <p:nvPr/>
              </p:nvSpPr>
              <p:spPr>
                <a:xfrm>
                  <a:off x="1184154" y="24549383"/>
                  <a:ext cx="7586331" cy="2569988"/>
                </a:xfrm>
                <a:prstGeom prst="rect">
                  <a:avLst/>
                </a:prstGeom>
                <a:noFill/>
              </p:spPr>
              <p:txBody>
                <a:bodyPr wrap="square" rtlCol="0">
                  <a:spAutoFit/>
                </a:bodyPr>
                <a:lstStyle/>
                <a:p>
                  <a:pPr marL="391866" indent="-391866">
                    <a:lnSpc>
                      <a:spcPct val="150000"/>
                    </a:lnSpc>
                    <a:buFont typeface="Wingdings" panose="05000000000000000000" pitchFamily="2" charset="2"/>
                    <a:buChar char="Ø"/>
                  </a:pPr>
                  <a:r>
                    <a:rPr lang="en-US" sz="2743" b="1" dirty="0">
                      <a:cs typeface="Times New Roman" panose="02020603050405020304" pitchFamily="18" charset="0"/>
                    </a:rPr>
                    <a:t>Soil sample collection (Figure 2):</a:t>
                  </a:r>
                  <a:r>
                    <a:rPr lang="en-US" sz="2400" b="1" dirty="0">
                      <a:cs typeface="Times New Roman" panose="02020603050405020304" pitchFamily="18" charset="0"/>
                    </a:rPr>
                    <a:t> </a:t>
                  </a:r>
                </a:p>
                <a:p>
                  <a:pPr marL="783732" lvl="1" indent="-391866">
                    <a:buFont typeface="Wingdings" panose="05000000000000000000" pitchFamily="2" charset="2"/>
                    <a:buChar char="§"/>
                  </a:pPr>
                  <a:r>
                    <a:rPr lang="en-US" sz="2400" b="1" dirty="0">
                      <a:cs typeface="Times New Roman" panose="02020603050405020304" pitchFamily="18" charset="0"/>
                    </a:rPr>
                    <a:t>Total no. of sampling sites = 76</a:t>
                  </a:r>
                </a:p>
                <a:p>
                  <a:pPr marL="783732" lvl="1" indent="-391866">
                    <a:buFont typeface="Wingdings" panose="05000000000000000000" pitchFamily="2" charset="2"/>
                    <a:buChar char="§"/>
                  </a:pPr>
                  <a:r>
                    <a:rPr lang="en-US" sz="2400" b="1" dirty="0">
                      <a:cs typeface="Times New Roman" panose="02020603050405020304" pitchFamily="18" charset="0"/>
                    </a:rPr>
                    <a:t>Virgin fields = 30</a:t>
                  </a:r>
                </a:p>
                <a:p>
                  <a:pPr marL="783732" lvl="1" indent="-391866">
                    <a:buFont typeface="Wingdings" panose="05000000000000000000" pitchFamily="2" charset="2"/>
                    <a:buChar char="§"/>
                  </a:pPr>
                  <a:r>
                    <a:rPr lang="en-US" sz="2400" b="1" dirty="0">
                      <a:cs typeface="Times New Roman" panose="02020603050405020304" pitchFamily="18" charset="0"/>
                    </a:rPr>
                    <a:t>Non-virgin fields = 30</a:t>
                  </a:r>
                </a:p>
                <a:p>
                  <a:pPr marL="783732" lvl="1" indent="-391866">
                    <a:buFont typeface="Wingdings" panose="05000000000000000000" pitchFamily="2" charset="2"/>
                    <a:buChar char="§"/>
                  </a:pPr>
                  <a:r>
                    <a:rPr lang="en-US" sz="2400" b="1" dirty="0">
                      <a:cs typeface="Times New Roman" panose="02020603050405020304" pitchFamily="18" charset="0"/>
                    </a:rPr>
                    <a:t>Native sites = 16</a:t>
                  </a:r>
                </a:p>
              </p:txBody>
            </p:sp>
            <p:grpSp>
              <p:nvGrpSpPr>
                <p:cNvPr id="57" name="Group 56">
                  <a:extLst>
                    <a:ext uri="{FF2B5EF4-FFF2-40B4-BE49-F238E27FC236}">
                      <a16:creationId xmlns:a16="http://schemas.microsoft.com/office/drawing/2014/main" id="{4D620E81-0C11-30A0-FAF7-DB74A3450470}"/>
                    </a:ext>
                  </a:extLst>
                </p:cNvPr>
                <p:cNvGrpSpPr/>
                <p:nvPr/>
              </p:nvGrpSpPr>
              <p:grpSpPr>
                <a:xfrm>
                  <a:off x="11420516" y="24532546"/>
                  <a:ext cx="9496482" cy="7720839"/>
                  <a:chOff x="11113894" y="27237426"/>
                  <a:chExt cx="9667952" cy="7949822"/>
                </a:xfrm>
              </p:grpSpPr>
              <p:pic>
                <p:nvPicPr>
                  <p:cNvPr id="55" name="Picture 54" descr="Chart&#10;&#10;Description automatically generated with medium confidence">
                    <a:extLst>
                      <a:ext uri="{FF2B5EF4-FFF2-40B4-BE49-F238E27FC236}">
                        <a16:creationId xmlns:a16="http://schemas.microsoft.com/office/drawing/2014/main" id="{34CD3425-1A78-B577-E339-F9A3B1218BB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113894" y="27237426"/>
                    <a:ext cx="9667952" cy="7734362"/>
                  </a:xfrm>
                  <a:prstGeom prst="rect">
                    <a:avLst/>
                  </a:prstGeom>
                  <a:ln>
                    <a:solidFill>
                      <a:schemeClr val="bg1"/>
                    </a:solidFill>
                  </a:ln>
                </p:spPr>
              </p:pic>
              <p:sp>
                <p:nvSpPr>
                  <p:cNvPr id="56" name="TextBox 55">
                    <a:extLst>
                      <a:ext uri="{FF2B5EF4-FFF2-40B4-BE49-F238E27FC236}">
                        <a16:creationId xmlns:a16="http://schemas.microsoft.com/office/drawing/2014/main" id="{9FC4EA03-41DB-C531-6DFD-500DBB31A864}"/>
                      </a:ext>
                    </a:extLst>
                  </p:cNvPr>
                  <p:cNvSpPr txBox="1"/>
                  <p:nvPr/>
                </p:nvSpPr>
                <p:spPr>
                  <a:xfrm>
                    <a:off x="11497739" y="34696057"/>
                    <a:ext cx="8634731" cy="491191"/>
                  </a:xfrm>
                  <a:prstGeom prst="rect">
                    <a:avLst/>
                  </a:prstGeom>
                  <a:noFill/>
                  <a:ln>
                    <a:solidFill>
                      <a:schemeClr val="bg1"/>
                    </a:solidFill>
                  </a:ln>
                </p:spPr>
                <p:txBody>
                  <a:bodyPr wrap="square" rtlCol="0">
                    <a:spAutoFit/>
                  </a:bodyPr>
                  <a:lstStyle/>
                  <a:p>
                    <a:r>
                      <a:rPr lang="en-US" sz="2057" b="1" dirty="0">
                        <a:cs typeface="Times New Roman" panose="02020603050405020304" pitchFamily="18" charset="0"/>
                      </a:rPr>
                      <a:t>Figure 2: </a:t>
                    </a:r>
                    <a:r>
                      <a:rPr lang="en-US" sz="2057" b="1" dirty="0">
                        <a:solidFill>
                          <a:srgbClr val="000000"/>
                        </a:solidFill>
                        <a:ea typeface="Times New Roman" panose="02020603050405020304" pitchFamily="18" charset="0"/>
                        <a:cs typeface="Times New Roman" panose="02020603050405020304" pitchFamily="18" charset="0"/>
                      </a:rPr>
                      <a:t>Soil sampling locations in WA and OR in 2021 and 2022.</a:t>
                    </a:r>
                    <a:endParaRPr lang="en-US" sz="2057" b="1" dirty="0">
                      <a:cs typeface="Times New Roman" panose="02020603050405020304" pitchFamily="18" charset="0"/>
                    </a:endParaRPr>
                  </a:p>
                </p:txBody>
              </p:sp>
            </p:grpSp>
            <p:sp>
              <p:nvSpPr>
                <p:cNvPr id="58" name="TextBox 57">
                  <a:extLst>
                    <a:ext uri="{FF2B5EF4-FFF2-40B4-BE49-F238E27FC236}">
                      <a16:creationId xmlns:a16="http://schemas.microsoft.com/office/drawing/2014/main" id="{480DB92C-A0D5-E911-BEC8-D07342C5E718}"/>
                    </a:ext>
                  </a:extLst>
                </p:cNvPr>
                <p:cNvSpPr txBox="1"/>
                <p:nvPr/>
              </p:nvSpPr>
              <p:spPr>
                <a:xfrm>
                  <a:off x="916204" y="27442791"/>
                  <a:ext cx="10881350" cy="3549583"/>
                </a:xfrm>
                <a:prstGeom prst="rect">
                  <a:avLst/>
                </a:prstGeom>
                <a:noFill/>
              </p:spPr>
              <p:txBody>
                <a:bodyPr wrap="square" rtlCol="0">
                  <a:spAutoFit/>
                </a:bodyPr>
                <a:lstStyle/>
                <a:p>
                  <a:pPr marL="391866" indent="-391866">
                    <a:lnSpc>
                      <a:spcPct val="150000"/>
                    </a:lnSpc>
                    <a:buFont typeface="Wingdings" panose="05000000000000000000" pitchFamily="2" charset="2"/>
                    <a:buChar char="Ø"/>
                  </a:pPr>
                  <a:r>
                    <a:rPr lang="en-US" sz="2743" b="1" dirty="0">
                      <a:cs typeface="Times New Roman" panose="02020603050405020304" pitchFamily="18" charset="0"/>
                    </a:rPr>
                    <a:t>Bulk soil characterization:</a:t>
                  </a:r>
                </a:p>
                <a:p>
                  <a:pPr marL="783732" lvl="1" indent="-391866">
                    <a:lnSpc>
                      <a:spcPct val="150000"/>
                    </a:lnSpc>
                    <a:buFont typeface="Wingdings" panose="05000000000000000000" pitchFamily="2" charset="2"/>
                    <a:buChar char="§"/>
                  </a:pPr>
                  <a:r>
                    <a:rPr lang="en-US" sz="2400" b="1" dirty="0">
                      <a:cs typeface="Times New Roman" panose="02020603050405020304" pitchFamily="18" charset="0"/>
                    </a:rPr>
                    <a:t>Biological properties</a:t>
                  </a:r>
                </a:p>
                <a:p>
                  <a:pPr marL="1175598" lvl="2" indent="-391866">
                    <a:buFont typeface="Wingdings" panose="05000000000000000000" pitchFamily="2" charset="2"/>
                    <a:buChar char="§"/>
                  </a:pPr>
                  <a:r>
                    <a:rPr lang="en-US" sz="2057" b="1" dirty="0">
                      <a:cs typeface="Times New Roman" panose="02020603050405020304" pitchFamily="18" charset="0"/>
                    </a:rPr>
                    <a:t>Amplicon sequencing of bacteria (16S rRNA), fungi (ITS1) and nematodes (18S rDNA)</a:t>
                  </a:r>
                </a:p>
                <a:p>
                  <a:pPr marL="1175598" lvl="2" indent="-391866">
                    <a:buFont typeface="Wingdings" panose="05000000000000000000" pitchFamily="2" charset="2"/>
                    <a:buChar char="§"/>
                  </a:pPr>
                  <a:r>
                    <a:rPr lang="en-US" sz="2057" b="1" dirty="0">
                      <a:cs typeface="Times New Roman" panose="02020603050405020304" pitchFamily="18" charset="0"/>
                    </a:rPr>
                    <a:t>Quantification of soil-borne pathogens of potato using soil plating method</a:t>
                  </a:r>
                  <a:endParaRPr lang="en-US" sz="2400" b="1" dirty="0">
                    <a:cs typeface="Times New Roman" panose="02020603050405020304" pitchFamily="18" charset="0"/>
                  </a:endParaRPr>
                </a:p>
                <a:p>
                  <a:pPr marL="783732" lvl="1" indent="-391866">
                    <a:lnSpc>
                      <a:spcPct val="150000"/>
                    </a:lnSpc>
                    <a:buFont typeface="Wingdings" panose="05000000000000000000" pitchFamily="2" charset="2"/>
                    <a:buChar char="§"/>
                  </a:pPr>
                  <a:r>
                    <a:rPr lang="en-US" sz="2400" b="1" dirty="0">
                      <a:cs typeface="Times New Roman" panose="02020603050405020304" pitchFamily="18" charset="0"/>
                    </a:rPr>
                    <a:t>Physical and chemical analyses</a:t>
                  </a:r>
                </a:p>
              </p:txBody>
            </p:sp>
            <p:sp>
              <p:nvSpPr>
                <p:cNvPr id="59" name="TextBox 58">
                  <a:extLst>
                    <a:ext uri="{FF2B5EF4-FFF2-40B4-BE49-F238E27FC236}">
                      <a16:creationId xmlns:a16="http://schemas.microsoft.com/office/drawing/2014/main" id="{D35CAE80-1294-623D-5497-91C29EE8F505}"/>
                    </a:ext>
                  </a:extLst>
                </p:cNvPr>
                <p:cNvSpPr txBox="1"/>
                <p:nvPr/>
              </p:nvSpPr>
              <p:spPr>
                <a:xfrm>
                  <a:off x="821672" y="31002704"/>
                  <a:ext cx="9212151" cy="1923657"/>
                </a:xfrm>
                <a:prstGeom prst="rect">
                  <a:avLst/>
                </a:prstGeom>
                <a:noFill/>
              </p:spPr>
              <p:txBody>
                <a:bodyPr wrap="square" rtlCol="0">
                  <a:spAutoFit/>
                </a:bodyPr>
                <a:lstStyle/>
                <a:p>
                  <a:pPr marL="391866" indent="-391866">
                    <a:lnSpc>
                      <a:spcPct val="150000"/>
                    </a:lnSpc>
                    <a:buFont typeface="Wingdings" panose="05000000000000000000" pitchFamily="2" charset="2"/>
                    <a:buChar char="Ø"/>
                  </a:pPr>
                  <a:r>
                    <a:rPr lang="en-US" sz="2743" b="1" dirty="0">
                      <a:cs typeface="Times New Roman" panose="02020603050405020304" pitchFamily="18" charset="0"/>
                    </a:rPr>
                    <a:t>Quantify potato performance in microplots:</a:t>
                  </a:r>
                </a:p>
                <a:p>
                  <a:pPr marL="783732" lvl="1" indent="-391866">
                    <a:lnSpc>
                      <a:spcPct val="150000"/>
                    </a:lnSpc>
                    <a:buFont typeface="Wingdings" panose="05000000000000000000" pitchFamily="2" charset="2"/>
                    <a:buChar char="§"/>
                  </a:pPr>
                  <a:r>
                    <a:rPr lang="en-US" sz="2400" b="1" dirty="0">
                      <a:cs typeface="Times New Roman" panose="02020603050405020304" pitchFamily="18" charset="0"/>
                    </a:rPr>
                    <a:t>Establish microplot in Pullman, WA </a:t>
                  </a:r>
                </a:p>
                <a:p>
                  <a:pPr marL="783732" lvl="1" indent="-391866">
                    <a:buFont typeface="Wingdings" panose="05000000000000000000" pitchFamily="2" charset="2"/>
                    <a:buChar char="§"/>
                  </a:pPr>
                  <a:r>
                    <a:rPr lang="en-US" sz="2400" b="1" dirty="0">
                      <a:cs typeface="Times New Roman" panose="02020603050405020304" pitchFamily="18" charset="0"/>
                    </a:rPr>
                    <a:t>Record potato senescence, tuber count and yield data</a:t>
                  </a:r>
                </a:p>
              </p:txBody>
            </p:sp>
            <p:sp>
              <p:nvSpPr>
                <p:cNvPr id="60" name="Rectangle: Rounded Corners 59">
                  <a:extLst>
                    <a:ext uri="{FF2B5EF4-FFF2-40B4-BE49-F238E27FC236}">
                      <a16:creationId xmlns:a16="http://schemas.microsoft.com/office/drawing/2014/main" id="{21B026C0-77DF-A498-8D50-9A5A430FE8BC}"/>
                    </a:ext>
                  </a:extLst>
                </p:cNvPr>
                <p:cNvSpPr/>
                <p:nvPr/>
              </p:nvSpPr>
              <p:spPr>
                <a:xfrm>
                  <a:off x="21630824" y="3615173"/>
                  <a:ext cx="28930763" cy="1100335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40" dirty="0"/>
                </a:p>
              </p:txBody>
            </p:sp>
            <p:sp>
              <p:nvSpPr>
                <p:cNvPr id="74" name="Rectangle: Rounded Corners 73">
                  <a:extLst>
                    <a:ext uri="{FF2B5EF4-FFF2-40B4-BE49-F238E27FC236}">
                      <a16:creationId xmlns:a16="http://schemas.microsoft.com/office/drawing/2014/main" id="{E9C8FF2A-85CC-7390-8F11-04EC56317D03}"/>
                    </a:ext>
                  </a:extLst>
                </p:cNvPr>
                <p:cNvSpPr/>
                <p:nvPr/>
              </p:nvSpPr>
              <p:spPr>
                <a:xfrm>
                  <a:off x="21630824" y="14908560"/>
                  <a:ext cx="28959508" cy="14266386"/>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40" dirty="0" err="1"/>
                    <a:t>sd</a:t>
                  </a:r>
                  <a:endParaRPr lang="en-US" sz="1440" dirty="0"/>
                </a:p>
              </p:txBody>
            </p:sp>
            <p:sp>
              <p:nvSpPr>
                <p:cNvPr id="79" name="TextBox 78">
                  <a:extLst>
                    <a:ext uri="{FF2B5EF4-FFF2-40B4-BE49-F238E27FC236}">
                      <a16:creationId xmlns:a16="http://schemas.microsoft.com/office/drawing/2014/main" id="{89EF27B7-CE8B-F713-7975-931D20DBB15A}"/>
                    </a:ext>
                  </a:extLst>
                </p:cNvPr>
                <p:cNvSpPr txBox="1"/>
                <p:nvPr/>
              </p:nvSpPr>
              <p:spPr>
                <a:xfrm>
                  <a:off x="3816249" y="17207337"/>
                  <a:ext cx="15263980" cy="477043"/>
                </a:xfrm>
                <a:prstGeom prst="rect">
                  <a:avLst/>
                </a:prstGeom>
                <a:noFill/>
              </p:spPr>
              <p:txBody>
                <a:bodyPr wrap="square" rtlCol="0">
                  <a:spAutoFit/>
                </a:bodyPr>
                <a:lstStyle/>
                <a:p>
                  <a:r>
                    <a:rPr lang="en-US" sz="2057" b="1" dirty="0">
                      <a:cs typeface="Times New Roman" panose="02020603050405020304" pitchFamily="18" charset="0"/>
                    </a:rPr>
                    <a:t>Figure 1: Agricultural land with the history of potato cultivation (a) and nearby native land (b) in the Columbia Basin.</a:t>
                  </a:r>
                </a:p>
              </p:txBody>
            </p:sp>
            <p:grpSp>
              <p:nvGrpSpPr>
                <p:cNvPr id="81" name="Group 80">
                  <a:extLst>
                    <a:ext uri="{FF2B5EF4-FFF2-40B4-BE49-F238E27FC236}">
                      <a16:creationId xmlns:a16="http://schemas.microsoft.com/office/drawing/2014/main" id="{09F590DF-A5D3-8B09-2A48-7DD3870B9D9E}"/>
                    </a:ext>
                  </a:extLst>
                </p:cNvPr>
                <p:cNvGrpSpPr/>
                <p:nvPr/>
              </p:nvGrpSpPr>
              <p:grpSpPr>
                <a:xfrm>
                  <a:off x="9873401" y="32476891"/>
                  <a:ext cx="10823441" cy="5424639"/>
                  <a:chOff x="36381286" y="3713506"/>
                  <a:chExt cx="13484879" cy="6607416"/>
                </a:xfrm>
              </p:grpSpPr>
              <p:pic>
                <p:nvPicPr>
                  <p:cNvPr id="82" name="Picture 81" descr="A person tending to a garden&#10;&#10;Description automatically generated with low confidence">
                    <a:extLst>
                      <a:ext uri="{FF2B5EF4-FFF2-40B4-BE49-F238E27FC236}">
                        <a16:creationId xmlns:a16="http://schemas.microsoft.com/office/drawing/2014/main" id="{7D83CBAA-FEB2-FD83-13E6-C46698E15B6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0736757" y="3713506"/>
                    <a:ext cx="8150692" cy="6116386"/>
                  </a:xfrm>
                  <a:prstGeom prst="ellipse">
                    <a:avLst/>
                  </a:prstGeom>
                </p:spPr>
              </p:pic>
              <p:sp>
                <p:nvSpPr>
                  <p:cNvPr id="83" name="TextBox 82">
                    <a:extLst>
                      <a:ext uri="{FF2B5EF4-FFF2-40B4-BE49-F238E27FC236}">
                        <a16:creationId xmlns:a16="http://schemas.microsoft.com/office/drawing/2014/main" id="{5D878E5D-338B-66FC-04B2-93804C9F7111}"/>
                      </a:ext>
                    </a:extLst>
                  </p:cNvPr>
                  <p:cNvSpPr txBox="1"/>
                  <p:nvPr/>
                </p:nvSpPr>
                <p:spPr>
                  <a:xfrm>
                    <a:off x="36381286" y="9739865"/>
                    <a:ext cx="13484879" cy="581057"/>
                  </a:xfrm>
                  <a:prstGeom prst="rect">
                    <a:avLst/>
                  </a:prstGeom>
                  <a:noFill/>
                </p:spPr>
                <p:txBody>
                  <a:bodyPr wrap="square" rtlCol="0">
                    <a:spAutoFit/>
                  </a:bodyPr>
                  <a:lstStyle/>
                  <a:p>
                    <a:pPr algn="ctr"/>
                    <a:r>
                      <a:rPr lang="en-US" sz="2057" b="1" dirty="0">
                        <a:cs typeface="Times New Roman" panose="02020603050405020304" pitchFamily="18" charset="0"/>
                      </a:rPr>
                      <a:t>Figure 3: Sample collection from potato rhizosphere in the microplots</a:t>
                    </a:r>
                  </a:p>
                </p:txBody>
              </p:sp>
            </p:grpSp>
            <p:sp>
              <p:nvSpPr>
                <p:cNvPr id="84" name="TextBox 83">
                  <a:extLst>
                    <a:ext uri="{FF2B5EF4-FFF2-40B4-BE49-F238E27FC236}">
                      <a16:creationId xmlns:a16="http://schemas.microsoft.com/office/drawing/2014/main" id="{66F95750-6FD8-5CF8-8BCB-0C4D42870E6D}"/>
                    </a:ext>
                  </a:extLst>
                </p:cNvPr>
                <p:cNvSpPr txBox="1"/>
                <p:nvPr/>
              </p:nvSpPr>
              <p:spPr>
                <a:xfrm>
                  <a:off x="845731" y="33057520"/>
                  <a:ext cx="12799798" cy="2139101"/>
                </a:xfrm>
                <a:prstGeom prst="rect">
                  <a:avLst/>
                </a:prstGeom>
                <a:noFill/>
              </p:spPr>
              <p:txBody>
                <a:bodyPr wrap="square" rtlCol="0">
                  <a:spAutoFit/>
                </a:bodyPr>
                <a:lstStyle/>
                <a:p>
                  <a:pPr marL="391866" indent="-391866">
                    <a:lnSpc>
                      <a:spcPct val="150000"/>
                    </a:lnSpc>
                    <a:buFont typeface="Wingdings" panose="05000000000000000000" pitchFamily="2" charset="2"/>
                    <a:buChar char="Ø"/>
                  </a:pPr>
                  <a:r>
                    <a:rPr lang="en-US" sz="2743" b="1" dirty="0">
                      <a:cs typeface="Times New Roman" panose="02020603050405020304" pitchFamily="18" charset="0"/>
                    </a:rPr>
                    <a:t>Microbiome characterization in potato rhizosphere, root and tuber: </a:t>
                  </a:r>
                </a:p>
                <a:p>
                  <a:pPr marL="783732" lvl="1" indent="-391866">
                    <a:buFont typeface="Wingdings" panose="05000000000000000000" pitchFamily="2" charset="2"/>
                    <a:buChar char="§"/>
                  </a:pPr>
                  <a:r>
                    <a:rPr lang="en-US" sz="2400" b="1" dirty="0">
                      <a:cs typeface="Times New Roman" panose="02020603050405020304" pitchFamily="18" charset="0"/>
                    </a:rPr>
                    <a:t>Rhizosphere and </a:t>
                  </a:r>
                  <a:r>
                    <a:rPr lang="en-US" sz="2400" b="1" dirty="0" err="1">
                      <a:cs typeface="Times New Roman" panose="02020603050405020304" pitchFamily="18" charset="0"/>
                    </a:rPr>
                    <a:t>endosphere</a:t>
                  </a:r>
                  <a:r>
                    <a:rPr lang="en-US" sz="2400" b="1" dirty="0">
                      <a:cs typeface="Times New Roman" panose="02020603050405020304" pitchFamily="18" charset="0"/>
                    </a:rPr>
                    <a:t> samples from 2-month-old potatoes (Figure 3)</a:t>
                  </a:r>
                </a:p>
                <a:p>
                  <a:pPr marL="783732" lvl="1" indent="-391866">
                    <a:buFont typeface="Wingdings" panose="05000000000000000000" pitchFamily="2" charset="2"/>
                    <a:buChar char="§"/>
                  </a:pPr>
                  <a:r>
                    <a:rPr lang="en-US" sz="2400" b="1" dirty="0">
                      <a:cs typeface="Times New Roman" panose="02020603050405020304" pitchFamily="18" charset="0"/>
                    </a:rPr>
                    <a:t>Tuber </a:t>
                  </a:r>
                </a:p>
                <a:p>
                  <a:pPr marL="783732" lvl="1" indent="-391866">
                    <a:buFont typeface="Wingdings" panose="05000000000000000000" pitchFamily="2" charset="2"/>
                    <a:buChar char="§"/>
                  </a:pPr>
                  <a:r>
                    <a:rPr lang="en-US" sz="2400" b="1" dirty="0">
                      <a:cs typeface="Times New Roman" panose="02020603050405020304" pitchFamily="18" charset="0"/>
                    </a:rPr>
                    <a:t>Amplicon sequencing for bacterial and fungal communities</a:t>
                  </a:r>
                </a:p>
              </p:txBody>
            </p:sp>
            <p:sp>
              <p:nvSpPr>
                <p:cNvPr id="85" name="TextBox 84">
                  <a:extLst>
                    <a:ext uri="{FF2B5EF4-FFF2-40B4-BE49-F238E27FC236}">
                      <a16:creationId xmlns:a16="http://schemas.microsoft.com/office/drawing/2014/main" id="{A6DF06EC-4B80-DFD3-046F-DED64F16BE37}"/>
                    </a:ext>
                  </a:extLst>
                </p:cNvPr>
                <p:cNvSpPr txBox="1"/>
                <p:nvPr/>
              </p:nvSpPr>
              <p:spPr>
                <a:xfrm>
                  <a:off x="916204" y="35439872"/>
                  <a:ext cx="5461972" cy="770137"/>
                </a:xfrm>
                <a:prstGeom prst="rect">
                  <a:avLst/>
                </a:prstGeom>
                <a:noFill/>
              </p:spPr>
              <p:txBody>
                <a:bodyPr wrap="square" rtlCol="0">
                  <a:spAutoFit/>
                </a:bodyPr>
                <a:lstStyle/>
                <a:p>
                  <a:pPr marL="391866" indent="-391866">
                    <a:lnSpc>
                      <a:spcPct val="150000"/>
                    </a:lnSpc>
                    <a:buFont typeface="Wingdings" panose="05000000000000000000" pitchFamily="2" charset="2"/>
                    <a:buChar char="Ø"/>
                  </a:pPr>
                  <a:r>
                    <a:rPr lang="en-US" sz="2743" b="1" dirty="0">
                      <a:cs typeface="Times New Roman" panose="02020603050405020304" pitchFamily="18" charset="0"/>
                    </a:rPr>
                    <a:t>Learn from data</a:t>
                  </a:r>
                </a:p>
              </p:txBody>
            </p:sp>
            <p:sp>
              <p:nvSpPr>
                <p:cNvPr id="7" name="Rectangle: Rounded Corners 6">
                  <a:extLst>
                    <a:ext uri="{FF2B5EF4-FFF2-40B4-BE49-F238E27FC236}">
                      <a16:creationId xmlns:a16="http://schemas.microsoft.com/office/drawing/2014/main" id="{B9D73241-3791-E057-CCBE-D4453150A75F}"/>
                    </a:ext>
                  </a:extLst>
                </p:cNvPr>
                <p:cNvSpPr/>
                <p:nvPr/>
              </p:nvSpPr>
              <p:spPr>
                <a:xfrm>
                  <a:off x="21615328" y="29514157"/>
                  <a:ext cx="28959508" cy="372456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40" dirty="0"/>
                </a:p>
              </p:txBody>
            </p:sp>
            <p:sp>
              <p:nvSpPr>
                <p:cNvPr id="9" name="TextBox 8">
                  <a:extLst>
                    <a:ext uri="{FF2B5EF4-FFF2-40B4-BE49-F238E27FC236}">
                      <a16:creationId xmlns:a16="http://schemas.microsoft.com/office/drawing/2014/main" id="{51FBDFDD-A1BC-8A0B-10C3-ACA4CCEABF88}"/>
                    </a:ext>
                  </a:extLst>
                </p:cNvPr>
                <p:cNvSpPr txBox="1"/>
                <p:nvPr/>
              </p:nvSpPr>
              <p:spPr>
                <a:xfrm>
                  <a:off x="28968217" y="27858931"/>
                  <a:ext cx="20562441" cy="1215687"/>
                </a:xfrm>
                <a:prstGeom prst="rect">
                  <a:avLst/>
                </a:prstGeom>
                <a:noFill/>
              </p:spPr>
              <p:txBody>
                <a:bodyPr wrap="square" rtlCol="0">
                  <a:spAutoFit/>
                </a:bodyPr>
                <a:lstStyle/>
                <a:p>
                  <a:pPr algn="ctr"/>
                  <a:r>
                    <a:rPr lang="en-US" sz="2057" b="1" dirty="0">
                      <a:solidFill>
                        <a:srgbClr val="000000"/>
                      </a:solidFill>
                      <a:ea typeface="Times New Roman" panose="02020603050405020304" pitchFamily="18" charset="0"/>
                    </a:rPr>
                    <a:t>Figure 5: Abundance of soil-borne pathogens including </a:t>
                  </a:r>
                  <a:r>
                    <a:rPr lang="en-US" sz="2057" b="1" i="1" dirty="0">
                      <a:solidFill>
                        <a:srgbClr val="000000"/>
                      </a:solidFill>
                      <a:ea typeface="Times New Roman" panose="02020603050405020304" pitchFamily="18" charset="0"/>
                    </a:rPr>
                    <a:t>Pythium</a:t>
                  </a:r>
                  <a:r>
                    <a:rPr lang="en-US" sz="2057" b="1" dirty="0">
                      <a:solidFill>
                        <a:srgbClr val="000000"/>
                      </a:solidFill>
                      <a:ea typeface="Times New Roman" panose="02020603050405020304" pitchFamily="18" charset="0"/>
                    </a:rPr>
                    <a:t> </a:t>
                  </a:r>
                  <a:r>
                    <a:rPr lang="en-US" sz="2057" b="1" dirty="0" err="1">
                      <a:solidFill>
                        <a:srgbClr val="000000"/>
                      </a:solidFill>
                      <a:ea typeface="Times New Roman" panose="02020603050405020304" pitchFamily="18" charset="0"/>
                    </a:rPr>
                    <a:t>spp</a:t>
                  </a:r>
                  <a:r>
                    <a:rPr lang="en-US" sz="2057" b="1" dirty="0">
                      <a:solidFill>
                        <a:srgbClr val="000000"/>
                      </a:solidFill>
                      <a:ea typeface="Times New Roman" panose="02020603050405020304" pitchFamily="18" charset="0"/>
                    </a:rPr>
                    <a:t>, </a:t>
                  </a:r>
                  <a:r>
                    <a:rPr lang="en-US" sz="2057" b="1" i="1" dirty="0">
                      <a:solidFill>
                        <a:srgbClr val="000000"/>
                      </a:solidFill>
                      <a:ea typeface="Times New Roman" panose="02020603050405020304" pitchFamily="18" charset="0"/>
                    </a:rPr>
                    <a:t>Fusarium</a:t>
                  </a:r>
                  <a:r>
                    <a:rPr lang="en-US" sz="2057" b="1" dirty="0">
                      <a:solidFill>
                        <a:srgbClr val="000000"/>
                      </a:solidFill>
                      <a:ea typeface="Times New Roman" panose="02020603050405020304" pitchFamily="18" charset="0"/>
                    </a:rPr>
                    <a:t> </a:t>
                  </a:r>
                  <a:r>
                    <a:rPr lang="en-US" sz="2057" b="1" dirty="0" err="1">
                      <a:solidFill>
                        <a:srgbClr val="000000"/>
                      </a:solidFill>
                      <a:ea typeface="Times New Roman" panose="02020603050405020304" pitchFamily="18" charset="0"/>
                    </a:rPr>
                    <a:t>spp</a:t>
                  </a:r>
                  <a:r>
                    <a:rPr lang="en-US" sz="2057" b="1" dirty="0">
                      <a:solidFill>
                        <a:srgbClr val="000000"/>
                      </a:solidFill>
                      <a:ea typeface="Times New Roman" panose="02020603050405020304" pitchFamily="18" charset="0"/>
                    </a:rPr>
                    <a:t>, </a:t>
                  </a:r>
                  <a:r>
                    <a:rPr lang="en-US" sz="2057" b="1" i="1" dirty="0">
                      <a:solidFill>
                        <a:srgbClr val="000000"/>
                      </a:solidFill>
                      <a:ea typeface="Times New Roman" panose="02020603050405020304" pitchFamily="18" charset="0"/>
                    </a:rPr>
                    <a:t>Verticillium </a:t>
                  </a:r>
                  <a:r>
                    <a:rPr lang="en-US" sz="2057" b="1" i="1" dirty="0" err="1">
                      <a:solidFill>
                        <a:srgbClr val="000000"/>
                      </a:solidFill>
                      <a:ea typeface="Times New Roman" panose="02020603050405020304" pitchFamily="18" charset="0"/>
                    </a:rPr>
                    <a:t>dahliae</a:t>
                  </a:r>
                  <a:r>
                    <a:rPr lang="en-US" sz="2057" b="1" dirty="0">
                      <a:solidFill>
                        <a:srgbClr val="000000"/>
                      </a:solidFill>
                      <a:ea typeface="Times New Roman" panose="02020603050405020304" pitchFamily="18" charset="0"/>
                    </a:rPr>
                    <a:t>, and </a:t>
                  </a:r>
                  <a:r>
                    <a:rPr lang="en-US" sz="2057" b="1" i="1" dirty="0">
                      <a:solidFill>
                        <a:srgbClr val="000000"/>
                      </a:solidFill>
                      <a:ea typeface="Times New Roman" panose="02020603050405020304" pitchFamily="18" charset="0"/>
                    </a:rPr>
                    <a:t>Colletotrichum </a:t>
                  </a:r>
                  <a:r>
                    <a:rPr lang="en-US" sz="2057" b="1" i="1" dirty="0" err="1">
                      <a:solidFill>
                        <a:srgbClr val="000000"/>
                      </a:solidFill>
                      <a:ea typeface="Times New Roman" panose="02020603050405020304" pitchFamily="18" charset="0"/>
                    </a:rPr>
                    <a:t>coccodes</a:t>
                  </a:r>
                  <a:r>
                    <a:rPr lang="en-US" sz="2057" b="1" dirty="0">
                      <a:solidFill>
                        <a:srgbClr val="000000"/>
                      </a:solidFill>
                      <a:ea typeface="Times New Roman" panose="02020603050405020304" pitchFamily="18" charset="0"/>
                    </a:rPr>
                    <a:t> in the bulk soil collected from virgin and non-virgin fields in 2021 (A). Potato performance in microplots (B). Nematode classification in bulk soil at various taxonomic levels : phylum </a:t>
                  </a:r>
                  <a:r>
                    <a:rPr lang="en-US" sz="2057" b="1" dirty="0">
                      <a:ea typeface="Times New Roman" panose="02020603050405020304" pitchFamily="18" charset="0"/>
                    </a:rPr>
                    <a:t>(P), order (O), family (F), or genus (G) in non-virgin and virgin fields (C).</a:t>
                  </a:r>
                  <a:endParaRPr lang="en-US" sz="2057" b="1" dirty="0">
                    <a:cs typeface="Times New Roman" panose="02020603050405020304" pitchFamily="18" charset="0"/>
                  </a:endParaRPr>
                </a:p>
              </p:txBody>
            </p:sp>
            <p:sp>
              <p:nvSpPr>
                <p:cNvPr id="11" name="TextBox 10">
                  <a:extLst>
                    <a:ext uri="{FF2B5EF4-FFF2-40B4-BE49-F238E27FC236}">
                      <a16:creationId xmlns:a16="http://schemas.microsoft.com/office/drawing/2014/main" id="{DEBD6800-FD22-018D-4DB9-A30DF905F8AB}"/>
                    </a:ext>
                  </a:extLst>
                </p:cNvPr>
                <p:cNvSpPr txBox="1"/>
                <p:nvPr/>
              </p:nvSpPr>
              <p:spPr>
                <a:xfrm>
                  <a:off x="21969749" y="17595631"/>
                  <a:ext cx="7354983" cy="9464333"/>
                </a:xfrm>
                <a:prstGeom prst="rect">
                  <a:avLst/>
                </a:prstGeom>
                <a:noFill/>
              </p:spPr>
              <p:txBody>
                <a:bodyPr wrap="square" rtlCol="0">
                  <a:spAutoFit/>
                </a:bodyPr>
                <a:lstStyle/>
                <a:p>
                  <a:pPr marL="244916" indent="-244916">
                    <a:buFont typeface="Wingdings" panose="05000000000000000000" pitchFamily="2" charset="2"/>
                    <a:buChar char="Ø"/>
                  </a:pPr>
                  <a:r>
                    <a:rPr lang="en-US" sz="2743" b="1" dirty="0">
                      <a:cs typeface="Times New Roman" panose="02020603050405020304" pitchFamily="18" charset="0"/>
                    </a:rPr>
                    <a:t>Major soil borne pathogens detected in both virgin and non-virgin fields (Figure 5A).</a:t>
                  </a:r>
                </a:p>
                <a:p>
                  <a:pPr marL="244916" indent="-244916">
                    <a:buFont typeface="Wingdings" panose="05000000000000000000" pitchFamily="2" charset="2"/>
                    <a:buChar char="Ø"/>
                  </a:pPr>
                  <a:endParaRPr lang="en-US" sz="2743" b="1" dirty="0">
                    <a:cs typeface="Times New Roman" panose="02020603050405020304" pitchFamily="18" charset="0"/>
                  </a:endParaRPr>
                </a:p>
                <a:p>
                  <a:pPr marL="244916" indent="-244916">
                    <a:buFont typeface="Wingdings" panose="05000000000000000000" pitchFamily="2" charset="2"/>
                    <a:buChar char="Ø"/>
                  </a:pPr>
                  <a:r>
                    <a:rPr lang="en-US" sz="2743" b="1" dirty="0">
                      <a:cs typeface="Times New Roman" panose="02020603050405020304" pitchFamily="18" charset="0"/>
                    </a:rPr>
                    <a:t>No significant yield difference observed between virgin and non-virgin fields (Figure 5B).</a:t>
                  </a:r>
                </a:p>
                <a:p>
                  <a:pPr marL="244916" indent="-244916">
                    <a:buFont typeface="Wingdings" panose="05000000000000000000" pitchFamily="2" charset="2"/>
                    <a:buChar char="Ø"/>
                  </a:pPr>
                  <a:endParaRPr lang="en-US" sz="2743" b="1" dirty="0">
                    <a:cs typeface="Times New Roman" panose="02020603050405020304" pitchFamily="18" charset="0"/>
                  </a:endParaRPr>
                </a:p>
                <a:p>
                  <a:pPr marL="244916" indent="-244916">
                    <a:buFont typeface="Wingdings" panose="05000000000000000000" pitchFamily="2" charset="2"/>
                    <a:buChar char="Ø"/>
                  </a:pPr>
                  <a:r>
                    <a:rPr lang="en-US" sz="2743" b="1" dirty="0">
                      <a:cs typeface="Times New Roman" panose="02020603050405020304" pitchFamily="18" charset="0"/>
                    </a:rPr>
                    <a:t>Free living nematode genera  and plant parasitic nematode genera, </a:t>
                  </a:r>
                  <a:r>
                    <a:rPr lang="en-US" sz="2743" b="1" i="1" dirty="0">
                      <a:cs typeface="Times New Roman" panose="02020603050405020304" pitchFamily="18" charset="0"/>
                    </a:rPr>
                    <a:t>Ditylenchus</a:t>
                  </a:r>
                  <a:r>
                    <a:rPr lang="en-US" sz="2743" b="1" dirty="0">
                      <a:cs typeface="Times New Roman" panose="02020603050405020304" pitchFamily="18" charset="0"/>
                    </a:rPr>
                    <a:t> found in both field types (Figure 5C).</a:t>
                  </a:r>
                </a:p>
                <a:p>
                  <a:pPr marL="244916" indent="-244916">
                    <a:buFont typeface="Wingdings" panose="05000000000000000000" pitchFamily="2" charset="2"/>
                    <a:buChar char="Ø"/>
                  </a:pPr>
                  <a:endParaRPr lang="en-US" sz="2743" b="1" dirty="0">
                    <a:cs typeface="Times New Roman" panose="02020603050405020304" pitchFamily="18" charset="0"/>
                  </a:endParaRPr>
                </a:p>
                <a:p>
                  <a:pPr marL="244916" indent="-244916">
                    <a:buFont typeface="Wingdings" panose="05000000000000000000" pitchFamily="2" charset="2"/>
                    <a:buChar char="Ø"/>
                  </a:pPr>
                  <a:endParaRPr lang="en-US" sz="2743" b="1" dirty="0">
                    <a:cs typeface="Times New Roman" panose="02020603050405020304" pitchFamily="18" charset="0"/>
                  </a:endParaRPr>
                </a:p>
                <a:p>
                  <a:pPr marL="244916" indent="-244916">
                    <a:buFont typeface="Wingdings" panose="05000000000000000000" pitchFamily="2" charset="2"/>
                    <a:buChar char="Ø"/>
                  </a:pPr>
                  <a:r>
                    <a:rPr lang="en-US" sz="2743" b="1" dirty="0">
                      <a:ea typeface="Times New Roman" panose="02020603050405020304" pitchFamily="18" charset="0"/>
                      <a:cs typeface="Times New Roman" panose="02020603050405020304" pitchFamily="18" charset="0"/>
                    </a:rPr>
                    <a:t>Soil physical, chemical, and additional biological properties are forthcoming.</a:t>
                  </a:r>
                </a:p>
                <a:p>
                  <a:pPr marL="244916" indent="-244916">
                    <a:buFont typeface="Wingdings" panose="05000000000000000000" pitchFamily="2" charset="2"/>
                    <a:buChar char="Ø"/>
                  </a:pPr>
                  <a:endParaRPr lang="en-US" sz="2743" b="1" dirty="0">
                    <a:cs typeface="Times New Roman" panose="02020603050405020304" pitchFamily="18" charset="0"/>
                  </a:endParaRPr>
                </a:p>
                <a:p>
                  <a:pPr marL="244916" indent="-244916">
                    <a:buFont typeface="Wingdings" panose="05000000000000000000" pitchFamily="2" charset="2"/>
                    <a:buChar char="Ø"/>
                  </a:pPr>
                  <a:r>
                    <a:rPr lang="en-US" sz="2743" b="1" dirty="0">
                      <a:cs typeface="Times New Roman" panose="02020603050405020304" pitchFamily="18" charset="0"/>
                    </a:rPr>
                    <a:t>Rhizosphere, root and tuber samples are being collected and processed.</a:t>
                  </a:r>
                </a:p>
                <a:p>
                  <a:pPr marL="244916" indent="-244916">
                    <a:buFont typeface="Wingdings" panose="05000000000000000000" pitchFamily="2" charset="2"/>
                    <a:buChar char="Ø"/>
                  </a:pPr>
                  <a:endParaRPr lang="en-US" sz="2743" dirty="0">
                    <a:latin typeface="Times New Roman" panose="02020603050405020304" pitchFamily="18" charset="0"/>
                    <a:cs typeface="Times New Roman" panose="02020603050405020304" pitchFamily="18" charset="0"/>
                  </a:endParaRPr>
                </a:p>
              </p:txBody>
            </p:sp>
            <p:sp>
              <p:nvSpPr>
                <p:cNvPr id="31" name="TextBox 30">
                  <a:extLst>
                    <a:ext uri="{FF2B5EF4-FFF2-40B4-BE49-F238E27FC236}">
                      <a16:creationId xmlns:a16="http://schemas.microsoft.com/office/drawing/2014/main" id="{04D1BA65-A66C-78BA-98AC-035A22980BAD}"/>
                    </a:ext>
                  </a:extLst>
                </p:cNvPr>
                <p:cNvSpPr txBox="1"/>
                <p:nvPr/>
              </p:nvSpPr>
              <p:spPr>
                <a:xfrm>
                  <a:off x="21858507" y="30370329"/>
                  <a:ext cx="27927095" cy="2569988"/>
                </a:xfrm>
                <a:prstGeom prst="rect">
                  <a:avLst/>
                </a:prstGeom>
                <a:noFill/>
              </p:spPr>
              <p:txBody>
                <a:bodyPr wrap="square" rtlCol="0">
                  <a:spAutoFit/>
                </a:bodyPr>
                <a:lstStyle/>
                <a:p>
                  <a:pPr marL="391866" indent="-391866">
                    <a:buFont typeface="Wingdings" panose="05000000000000000000" pitchFamily="2" charset="2"/>
                    <a:buChar char="Ø"/>
                  </a:pPr>
                  <a:r>
                    <a:rPr lang="en-US" sz="2743" b="1" dirty="0">
                      <a:cs typeface="Times New Roman" panose="02020603050405020304" pitchFamily="18" charset="0"/>
                    </a:rPr>
                    <a:t>This multi-year project aims to characterize the soil biotic community and potato microbiome in both natural, and agricultural soils.</a:t>
                  </a:r>
                </a:p>
                <a:p>
                  <a:pPr marL="391866" indent="-391866">
                    <a:buFont typeface="Wingdings" panose="05000000000000000000" pitchFamily="2" charset="2"/>
                    <a:buChar char="Ø"/>
                  </a:pPr>
                  <a:endParaRPr lang="en-US" sz="2743" b="1" dirty="0">
                    <a:cs typeface="Times New Roman" panose="02020603050405020304" pitchFamily="18" charset="0"/>
                  </a:endParaRPr>
                </a:p>
                <a:p>
                  <a:pPr marL="391866" indent="-391866">
                    <a:buFont typeface="Wingdings" panose="05000000000000000000" pitchFamily="2" charset="2"/>
                    <a:buChar char="Ø"/>
                  </a:pPr>
                  <a:r>
                    <a:rPr lang="en-US" sz="2743" b="1" dirty="0">
                      <a:cs typeface="Times New Roman" panose="02020603050405020304" pitchFamily="18" charset="0"/>
                    </a:rPr>
                    <a:t>The project will contribute towards defining core potato microbiome.</a:t>
                  </a:r>
                </a:p>
                <a:p>
                  <a:pPr marL="391866" indent="-391866">
                    <a:buFont typeface="Wingdings" panose="05000000000000000000" pitchFamily="2" charset="2"/>
                    <a:buChar char="Ø"/>
                  </a:pPr>
                  <a:endParaRPr lang="en-US" sz="2743" b="1" dirty="0">
                    <a:cs typeface="Times New Roman" panose="02020603050405020304" pitchFamily="18" charset="0"/>
                  </a:endParaRPr>
                </a:p>
                <a:p>
                  <a:pPr marL="391866" indent="-391866">
                    <a:buFont typeface="Wingdings" panose="05000000000000000000" pitchFamily="2" charset="2"/>
                    <a:buChar char="Ø"/>
                  </a:pPr>
                  <a:r>
                    <a:rPr lang="en-US" sz="2743" b="1" dirty="0">
                      <a:ea typeface="Times New Roman" panose="02020603050405020304" pitchFamily="18" charset="0"/>
                    </a:rPr>
                    <a:t>The results obtained from this project will contribute towards establishing the soil health indicators for potato production in the Pacific Northwest region.</a:t>
                  </a:r>
                </a:p>
              </p:txBody>
            </p:sp>
            <p:sp>
              <p:nvSpPr>
                <p:cNvPr id="35" name="Rectangle: Rounded Corners 34">
                  <a:extLst>
                    <a:ext uri="{FF2B5EF4-FFF2-40B4-BE49-F238E27FC236}">
                      <a16:creationId xmlns:a16="http://schemas.microsoft.com/office/drawing/2014/main" id="{A16F2274-26B2-70FA-6819-4B8D546DCA43}"/>
                    </a:ext>
                  </a:extLst>
                </p:cNvPr>
                <p:cNvSpPr/>
                <p:nvPr/>
              </p:nvSpPr>
              <p:spPr>
                <a:xfrm>
                  <a:off x="21640122" y="33449296"/>
                  <a:ext cx="28959508" cy="4665107"/>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40" dirty="0"/>
                </a:p>
              </p:txBody>
            </p:sp>
            <p:sp>
              <p:nvSpPr>
                <p:cNvPr id="43" name="TextBox 42">
                  <a:extLst>
                    <a:ext uri="{FF2B5EF4-FFF2-40B4-BE49-F238E27FC236}">
                      <a16:creationId xmlns:a16="http://schemas.microsoft.com/office/drawing/2014/main" id="{7FDC968B-7CB3-BAC3-885C-BD015CF6D084}"/>
                    </a:ext>
                  </a:extLst>
                </p:cNvPr>
                <p:cNvSpPr txBox="1"/>
                <p:nvPr/>
              </p:nvSpPr>
              <p:spPr>
                <a:xfrm>
                  <a:off x="21858507" y="34578275"/>
                  <a:ext cx="28568570" cy="3124008"/>
                </a:xfrm>
                <a:prstGeom prst="rect">
                  <a:avLst/>
                </a:prstGeom>
                <a:noFill/>
              </p:spPr>
              <p:txBody>
                <a:bodyPr wrap="square" rtlCol="0">
                  <a:spAutoFit/>
                </a:bodyPr>
                <a:lstStyle/>
                <a:p>
                  <a:pPr marL="391866" indent="-391866">
                    <a:buFont typeface="Wingdings" panose="05000000000000000000" pitchFamily="2" charset="2"/>
                    <a:buChar char="Ø"/>
                  </a:pPr>
                  <a:r>
                    <a:rPr lang="en-US" sz="2743" b="1" dirty="0">
                      <a:solidFill>
                        <a:srgbClr val="222222"/>
                      </a:solidFill>
                      <a:cs typeface="Times New Roman" panose="02020603050405020304" pitchFamily="18" charset="0"/>
                    </a:rPr>
                    <a:t>Berendsen, R.L., Pieterse, C.M. and Bakker, P.A. 2012. The rhizosphere microbiome and plant health. Trends Plant Sci. 17:478-486.</a:t>
                  </a:r>
                </a:p>
                <a:p>
                  <a:pPr marL="391866" indent="-391866">
                    <a:buFont typeface="Wingdings" panose="05000000000000000000" pitchFamily="2" charset="2"/>
                    <a:buChar char="Ø"/>
                  </a:pPr>
                  <a:endParaRPr lang="en-US" sz="2743" b="1" dirty="0">
                    <a:solidFill>
                      <a:srgbClr val="222222"/>
                    </a:solidFill>
                    <a:cs typeface="Times New Roman" panose="02020603050405020304" pitchFamily="18" charset="0"/>
                  </a:endParaRPr>
                </a:p>
                <a:p>
                  <a:pPr marL="391866" indent="-391866">
                    <a:buFont typeface="Wingdings" panose="05000000000000000000" pitchFamily="2" charset="2"/>
                    <a:buChar char="Ø"/>
                  </a:pPr>
                  <a:r>
                    <a:rPr lang="en-US" sz="2743" b="1" dirty="0">
                      <a:solidFill>
                        <a:srgbClr val="222222"/>
                      </a:solidFill>
                      <a:cs typeface="Times New Roman" panose="02020603050405020304" pitchFamily="18" charset="0"/>
                    </a:rPr>
                    <a:t>Rodrigues, J.L., </a:t>
                  </a:r>
                  <a:r>
                    <a:rPr lang="en-US" sz="2743" b="1" dirty="0" err="1">
                      <a:solidFill>
                        <a:srgbClr val="222222"/>
                      </a:solidFill>
                      <a:cs typeface="Times New Roman" panose="02020603050405020304" pitchFamily="18" charset="0"/>
                    </a:rPr>
                    <a:t>Pellizari</a:t>
                  </a:r>
                  <a:r>
                    <a:rPr lang="en-US" sz="2743" b="1" dirty="0">
                      <a:solidFill>
                        <a:srgbClr val="222222"/>
                      </a:solidFill>
                      <a:cs typeface="Times New Roman" panose="02020603050405020304" pitchFamily="18" charset="0"/>
                    </a:rPr>
                    <a:t>, V.H., Mueller, R., </a:t>
                  </a:r>
                  <a:r>
                    <a:rPr lang="en-US" sz="2743" b="1" dirty="0" err="1">
                      <a:solidFill>
                        <a:srgbClr val="222222"/>
                      </a:solidFill>
                      <a:cs typeface="Times New Roman" panose="02020603050405020304" pitchFamily="18" charset="0"/>
                    </a:rPr>
                    <a:t>Baek</a:t>
                  </a:r>
                  <a:r>
                    <a:rPr lang="en-US" sz="2743" b="1" dirty="0">
                      <a:solidFill>
                        <a:srgbClr val="222222"/>
                      </a:solidFill>
                      <a:cs typeface="Times New Roman" panose="02020603050405020304" pitchFamily="18" charset="0"/>
                    </a:rPr>
                    <a:t>, K., Jesus, E.D.C., Paula, F.S., Mirza, B., </a:t>
                  </a:r>
                  <a:r>
                    <a:rPr lang="en-US" sz="2743" b="1" dirty="0" err="1">
                      <a:solidFill>
                        <a:srgbClr val="222222"/>
                      </a:solidFill>
                      <a:cs typeface="Times New Roman" panose="02020603050405020304" pitchFamily="18" charset="0"/>
                    </a:rPr>
                    <a:t>Hamaoui</a:t>
                  </a:r>
                  <a:r>
                    <a:rPr lang="en-US" sz="2743" b="1" dirty="0">
                      <a:solidFill>
                        <a:srgbClr val="222222"/>
                      </a:solidFill>
                      <a:cs typeface="Times New Roman" panose="02020603050405020304" pitchFamily="18" charset="0"/>
                    </a:rPr>
                    <a:t> Jr, G.S., Tsai, S.M., Feigl, B. and </a:t>
                  </a:r>
                  <a:r>
                    <a:rPr lang="en-US" sz="2743" b="1" dirty="0" err="1">
                      <a:solidFill>
                        <a:srgbClr val="222222"/>
                      </a:solidFill>
                      <a:cs typeface="Times New Roman" panose="02020603050405020304" pitchFamily="18" charset="0"/>
                    </a:rPr>
                    <a:t>Tiedje</a:t>
                  </a:r>
                  <a:r>
                    <a:rPr lang="en-US" sz="2743" b="1" dirty="0">
                      <a:solidFill>
                        <a:srgbClr val="222222"/>
                      </a:solidFill>
                      <a:cs typeface="Times New Roman" panose="02020603050405020304" pitchFamily="18" charset="0"/>
                    </a:rPr>
                    <a:t>, J.M. 2013. Conversion of the Amazon rainforest to agriculture results in biotic homogenization of soil bacterial communities. PNAS. 110:988-993.</a:t>
                  </a:r>
                </a:p>
                <a:p>
                  <a:pPr marL="391866" indent="-391866">
                    <a:buFont typeface="Wingdings" panose="05000000000000000000" pitchFamily="2" charset="2"/>
                    <a:buChar char="Ø"/>
                  </a:pPr>
                  <a:endParaRPr lang="en-US" sz="2743" b="1" dirty="0">
                    <a:cs typeface="Times New Roman" panose="02020603050405020304" pitchFamily="18" charset="0"/>
                  </a:endParaRPr>
                </a:p>
                <a:p>
                  <a:pPr algn="ctr"/>
                  <a:r>
                    <a:rPr lang="en-US" sz="3086" b="1" dirty="0">
                      <a:cs typeface="Times New Roman" panose="02020603050405020304" pitchFamily="18" charset="0"/>
                    </a:rPr>
                    <a:t>We thank the Northwest Potato Research Consortium for funding this project</a:t>
                  </a:r>
                  <a:r>
                    <a:rPr lang="en-US" sz="3086" dirty="0">
                      <a:latin typeface="Times New Roman" panose="02020603050405020304" pitchFamily="18" charset="0"/>
                      <a:cs typeface="Times New Roman" panose="02020603050405020304" pitchFamily="18" charset="0"/>
                    </a:rPr>
                    <a:t>.</a:t>
                  </a:r>
                  <a:endParaRPr lang="en-US" sz="2743" dirty="0">
                    <a:latin typeface="Times New Roman" panose="02020603050405020304" pitchFamily="18" charset="0"/>
                    <a:cs typeface="Times New Roman" panose="02020603050405020304" pitchFamily="18" charset="0"/>
                  </a:endParaRPr>
                </a:p>
              </p:txBody>
            </p:sp>
            <p:sp>
              <p:nvSpPr>
                <p:cNvPr id="47" name="Rectangle 46">
                  <a:extLst>
                    <a:ext uri="{FF2B5EF4-FFF2-40B4-BE49-F238E27FC236}">
                      <a16:creationId xmlns:a16="http://schemas.microsoft.com/office/drawing/2014/main" id="{FD3786AB-69DE-E395-5A9F-DCE3B034C9D7}"/>
                    </a:ext>
                  </a:extLst>
                </p:cNvPr>
                <p:cNvSpPr/>
                <p:nvPr/>
              </p:nvSpPr>
              <p:spPr>
                <a:xfrm>
                  <a:off x="30131823" y="33441272"/>
                  <a:ext cx="10313467" cy="101550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628" b="1" dirty="0">
                      <a:solidFill>
                        <a:schemeClr val="tx1"/>
                      </a:solidFill>
                      <a:cs typeface="Times New Roman" panose="02020603050405020304" pitchFamily="18" charset="0"/>
                    </a:rPr>
                    <a:t>References and Acknowledgement</a:t>
                  </a:r>
                </a:p>
              </p:txBody>
            </p:sp>
            <p:pic>
              <p:nvPicPr>
                <p:cNvPr id="16" name="Picture 15">
                  <a:extLst>
                    <a:ext uri="{FF2B5EF4-FFF2-40B4-BE49-F238E27FC236}">
                      <a16:creationId xmlns:a16="http://schemas.microsoft.com/office/drawing/2014/main" id="{D2CFD92F-2BA9-F748-9816-AB0A76BC0998}"/>
                    </a:ext>
                  </a:extLst>
                </p:cNvPr>
                <p:cNvPicPr>
                  <a:picLocks noChangeAspect="1"/>
                </p:cNvPicPr>
                <p:nvPr/>
              </p:nvPicPr>
              <p:blipFill>
                <a:blip r:embed="rId2"/>
                <a:stretch>
                  <a:fillRect/>
                </a:stretch>
              </p:blipFill>
              <p:spPr>
                <a:xfrm>
                  <a:off x="48965764" y="365523"/>
                  <a:ext cx="1807927" cy="1893648"/>
                </a:xfrm>
                <a:prstGeom prst="rect">
                  <a:avLst/>
                </a:prstGeom>
              </p:spPr>
            </p:pic>
          </p:grpSp>
          <p:sp>
            <p:nvSpPr>
              <p:cNvPr id="36" name="Rectangle 35">
                <a:extLst>
                  <a:ext uri="{FF2B5EF4-FFF2-40B4-BE49-F238E27FC236}">
                    <a16:creationId xmlns:a16="http://schemas.microsoft.com/office/drawing/2014/main" id="{F6E8DF30-FC3F-20FE-FFE5-F7280507EE7F}"/>
                  </a:ext>
                </a:extLst>
              </p:cNvPr>
              <p:cNvSpPr/>
              <p:nvPr/>
            </p:nvSpPr>
            <p:spPr>
              <a:xfrm>
                <a:off x="4303047" y="18019844"/>
                <a:ext cx="6351571" cy="101550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628" b="1" dirty="0">
                    <a:solidFill>
                      <a:schemeClr val="tx1"/>
                    </a:solidFill>
                    <a:cs typeface="Times New Roman" panose="02020603050405020304" pitchFamily="18" charset="0"/>
                  </a:rPr>
                  <a:t>Objectives</a:t>
                </a:r>
              </a:p>
            </p:txBody>
          </p:sp>
          <p:sp>
            <p:nvSpPr>
              <p:cNvPr id="37" name="Rectangle 36">
                <a:extLst>
                  <a:ext uri="{FF2B5EF4-FFF2-40B4-BE49-F238E27FC236}">
                    <a16:creationId xmlns:a16="http://schemas.microsoft.com/office/drawing/2014/main" id="{9E282735-E1BA-AE42-2B5D-624A11C93DCC}"/>
                  </a:ext>
                </a:extLst>
              </p:cNvPr>
              <p:cNvSpPr/>
              <p:nvPr/>
            </p:nvSpPr>
            <p:spPr>
              <a:xfrm>
                <a:off x="4268179" y="23486838"/>
                <a:ext cx="6351571" cy="101550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628" b="1" dirty="0">
                    <a:solidFill>
                      <a:schemeClr val="tx1"/>
                    </a:solidFill>
                    <a:cs typeface="Times New Roman" panose="02020603050405020304" pitchFamily="18" charset="0"/>
                  </a:rPr>
                  <a:t>Study Design</a:t>
                </a:r>
              </a:p>
            </p:txBody>
          </p:sp>
          <p:sp>
            <p:nvSpPr>
              <p:cNvPr id="38" name="Rectangle 37">
                <a:extLst>
                  <a:ext uri="{FF2B5EF4-FFF2-40B4-BE49-F238E27FC236}">
                    <a16:creationId xmlns:a16="http://schemas.microsoft.com/office/drawing/2014/main" id="{6353D146-D991-9D44-A3C6-6D543F428370}"/>
                  </a:ext>
                </a:extLst>
              </p:cNvPr>
              <p:cNvSpPr/>
              <p:nvPr/>
            </p:nvSpPr>
            <p:spPr>
              <a:xfrm>
                <a:off x="28532664" y="15000403"/>
                <a:ext cx="6351571" cy="101550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628" b="1" dirty="0">
                    <a:solidFill>
                      <a:schemeClr val="tx1"/>
                    </a:solidFill>
                    <a:cs typeface="Times New Roman" panose="02020603050405020304" pitchFamily="18" charset="0"/>
                  </a:rPr>
                  <a:t>Results</a:t>
                </a:r>
              </a:p>
            </p:txBody>
          </p:sp>
          <p:sp>
            <p:nvSpPr>
              <p:cNvPr id="117" name="Rectangle 116">
                <a:extLst>
                  <a:ext uri="{FF2B5EF4-FFF2-40B4-BE49-F238E27FC236}">
                    <a16:creationId xmlns:a16="http://schemas.microsoft.com/office/drawing/2014/main" id="{A7761CFD-9120-D0B5-9FD5-13943DDC1338}"/>
                  </a:ext>
                </a:extLst>
              </p:cNvPr>
              <p:cNvSpPr/>
              <p:nvPr/>
            </p:nvSpPr>
            <p:spPr>
              <a:xfrm>
                <a:off x="28532663" y="29495457"/>
                <a:ext cx="6351571" cy="101550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628" b="1" dirty="0">
                    <a:solidFill>
                      <a:schemeClr val="tx1"/>
                    </a:solidFill>
                    <a:latin typeface="Times New Roman" panose="02020603050405020304" pitchFamily="18" charset="0"/>
                    <a:cs typeface="Times New Roman" panose="02020603050405020304" pitchFamily="18" charset="0"/>
                  </a:rPr>
                  <a:t>Expected Outcomes</a:t>
                </a:r>
              </a:p>
            </p:txBody>
          </p:sp>
          <p:sp>
            <p:nvSpPr>
              <p:cNvPr id="118" name="Rectangle 117">
                <a:extLst>
                  <a:ext uri="{FF2B5EF4-FFF2-40B4-BE49-F238E27FC236}">
                    <a16:creationId xmlns:a16="http://schemas.microsoft.com/office/drawing/2014/main" id="{F6762AAC-34BB-484F-0E03-2B2AAD15E2BE}"/>
                  </a:ext>
                </a:extLst>
              </p:cNvPr>
              <p:cNvSpPr/>
              <p:nvPr/>
            </p:nvSpPr>
            <p:spPr>
              <a:xfrm>
                <a:off x="28532666" y="3645183"/>
                <a:ext cx="6351571" cy="101550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628" b="1" dirty="0">
                    <a:solidFill>
                      <a:schemeClr val="tx1"/>
                    </a:solidFill>
                    <a:latin typeface="Times New Roman" panose="02020603050405020304" pitchFamily="18" charset="0"/>
                    <a:cs typeface="Times New Roman" panose="02020603050405020304" pitchFamily="18" charset="0"/>
                  </a:rPr>
                  <a:t>Workflow</a:t>
                </a:r>
              </a:p>
            </p:txBody>
          </p:sp>
        </p:grpSp>
        <p:pic>
          <p:nvPicPr>
            <p:cNvPr id="120" name="Picture 119">
              <a:extLst>
                <a:ext uri="{FF2B5EF4-FFF2-40B4-BE49-F238E27FC236}">
                  <a16:creationId xmlns:a16="http://schemas.microsoft.com/office/drawing/2014/main" id="{30240085-11A0-11D9-2FB4-1AAAC165275D}"/>
                </a:ext>
              </a:extLst>
            </p:cNvPr>
            <p:cNvPicPr>
              <a:picLocks noChangeAspect="1"/>
            </p:cNvPicPr>
            <p:nvPr/>
          </p:nvPicPr>
          <p:blipFill>
            <a:blip r:embed="rId6"/>
            <a:stretch>
              <a:fillRect/>
            </a:stretch>
          </p:blipFill>
          <p:spPr>
            <a:xfrm>
              <a:off x="29141339" y="13822958"/>
              <a:ext cx="21148857" cy="11559018"/>
            </a:xfrm>
            <a:prstGeom prst="rect">
              <a:avLst/>
            </a:prstGeom>
          </p:spPr>
        </p:pic>
        <p:pic>
          <p:nvPicPr>
            <p:cNvPr id="122" name="Picture 121" descr="Diagram&#10;&#10;Description automatically generated">
              <a:extLst>
                <a:ext uri="{FF2B5EF4-FFF2-40B4-BE49-F238E27FC236}">
                  <a16:creationId xmlns:a16="http://schemas.microsoft.com/office/drawing/2014/main" id="{E008A82E-1781-2226-690B-C12EC820E82B}"/>
                </a:ext>
              </a:extLst>
            </p:cNvPr>
            <p:cNvPicPr>
              <a:picLocks noChangeAspect="1"/>
            </p:cNvPicPr>
            <p:nvPr/>
          </p:nvPicPr>
          <p:blipFill rotWithShape="1">
            <a:blip r:embed="rId7">
              <a:extLst>
                <a:ext uri="{28A0092B-C50C-407E-A947-70E740481C1C}">
                  <a14:useLocalDpi xmlns:a14="http://schemas.microsoft.com/office/drawing/2010/main" val="0"/>
                </a:ext>
              </a:extLst>
            </a:blip>
            <a:srcRect t="9657" b="19921"/>
            <a:stretch/>
          </p:blipFill>
          <p:spPr>
            <a:xfrm>
              <a:off x="23640413" y="2465029"/>
              <a:ext cx="24363282" cy="9650802"/>
            </a:xfrm>
            <a:prstGeom prst="rect">
              <a:avLst/>
            </a:prstGeom>
          </p:spPr>
        </p:pic>
        <p:sp>
          <p:nvSpPr>
            <p:cNvPr id="123" name="TextBox 122">
              <a:extLst>
                <a:ext uri="{FF2B5EF4-FFF2-40B4-BE49-F238E27FC236}">
                  <a16:creationId xmlns:a16="http://schemas.microsoft.com/office/drawing/2014/main" id="{5B7A39B2-4E40-FB60-269E-A85CDB2C7794}"/>
                </a:ext>
              </a:extLst>
            </p:cNvPr>
            <p:cNvSpPr txBox="1"/>
            <p:nvPr/>
          </p:nvSpPr>
          <p:spPr>
            <a:xfrm>
              <a:off x="28963942" y="11811090"/>
              <a:ext cx="4785900" cy="477043"/>
            </a:xfrm>
            <a:prstGeom prst="rect">
              <a:avLst/>
            </a:prstGeom>
            <a:noFill/>
          </p:spPr>
          <p:txBody>
            <a:bodyPr wrap="square" rtlCol="0">
              <a:spAutoFit/>
            </a:bodyPr>
            <a:lstStyle/>
            <a:p>
              <a:r>
                <a:rPr lang="en-US" sz="2057" b="1" dirty="0">
                  <a:cs typeface="Times New Roman" panose="02020603050405020304" pitchFamily="18" charset="0"/>
                </a:rPr>
                <a:t>Figure 4:  Workflow of the project</a:t>
              </a:r>
            </a:p>
          </p:txBody>
        </p:sp>
      </p:grpSp>
    </p:spTree>
    <p:extLst>
      <p:ext uri="{BB962C8B-B14F-4D97-AF65-F5344CB8AC3E}">
        <p14:creationId xmlns:p14="http://schemas.microsoft.com/office/powerpoint/2010/main" val="90957123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8120</TotalTime>
  <Words>830</Words>
  <Application>Microsoft Office PowerPoint</Application>
  <PresentationFormat>Custom</PresentationFormat>
  <Paragraphs>67</Paragraphs>
  <Slides>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Calibri</vt:lpstr>
      <vt:lpstr>Calibri Light</vt:lpstr>
      <vt:lpstr>Times New Roman</vt:lpstr>
      <vt:lpstr>Wingdings</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 C Upadhaya, Sudha</dc:creator>
  <cp:lastModifiedBy>theox</cp:lastModifiedBy>
  <cp:revision>94</cp:revision>
  <dcterms:created xsi:type="dcterms:W3CDTF">2022-07-15T23:54:50Z</dcterms:created>
  <dcterms:modified xsi:type="dcterms:W3CDTF">2022-08-24T17:19:02Z</dcterms:modified>
</cp:coreProperties>
</file>

<file path=docProps/thumbnail.jpeg>
</file>